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28"/>
  </p:notesMasterIdLst>
  <p:sldIdLst>
    <p:sldId id="402" r:id="rId5"/>
    <p:sldId id="409" r:id="rId6"/>
    <p:sldId id="384" r:id="rId7"/>
    <p:sldId id="431" r:id="rId8"/>
    <p:sldId id="429" r:id="rId9"/>
    <p:sldId id="430" r:id="rId10"/>
    <p:sldId id="403" r:id="rId11"/>
    <p:sldId id="386" r:id="rId12"/>
    <p:sldId id="441" r:id="rId13"/>
    <p:sldId id="404" r:id="rId14"/>
    <p:sldId id="433" r:id="rId15"/>
    <p:sldId id="434" r:id="rId16"/>
    <p:sldId id="405" r:id="rId17"/>
    <p:sldId id="414" r:id="rId18"/>
    <p:sldId id="413" r:id="rId19"/>
    <p:sldId id="438" r:id="rId20"/>
    <p:sldId id="435" r:id="rId21"/>
    <p:sldId id="437" r:id="rId22"/>
    <p:sldId id="436" r:id="rId23"/>
    <p:sldId id="439" r:id="rId24"/>
    <p:sldId id="440" r:id="rId25"/>
    <p:sldId id="442" r:id="rId26"/>
    <p:sldId id="392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91A8"/>
    <a:srgbClr val="2F2F2F"/>
    <a:srgbClr val="979797"/>
    <a:srgbClr val="FFFFFF"/>
    <a:srgbClr val="CCD3DC"/>
    <a:srgbClr val="D0D0D0"/>
    <a:srgbClr val="E2E5EE"/>
    <a:srgbClr val="E6E6E6"/>
    <a:srgbClr val="9D9D9D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A328B-29A1-461E-A748-E279D9A917D8}" v="4" dt="2022-12-23T08:16:01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8" autoAdjust="0"/>
    <p:restoredTop sz="94709" autoAdjust="0"/>
  </p:normalViewPr>
  <p:slideViewPr>
    <p:cSldViewPr snapToGrid="0">
      <p:cViewPr varScale="1">
        <p:scale>
          <a:sx n="47" d="100"/>
          <a:sy n="47" d="100"/>
        </p:scale>
        <p:origin x="72" y="9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7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D7BBE6FB-4983-42F5-B216-1A2ADEE7DF7A}" type="datetimeFigureOut">
              <a:rPr lang="zh-CN" altLang="en-US" smtClean="0"/>
              <a:pPr/>
              <a:t>2024/7/19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2B735503-9D21-443F-BC18-5459550EB7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02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27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503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70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60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205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37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D65C48E-C4D8-19BD-987B-D4257AA969A5}"/>
              </a:ext>
            </a:extLst>
          </p:cNvPr>
          <p:cNvSpPr/>
          <p:nvPr/>
        </p:nvSpPr>
        <p:spPr>
          <a:xfrm>
            <a:off x="660400" y="686067"/>
            <a:ext cx="10858500" cy="5476343"/>
          </a:xfrm>
          <a:prstGeom prst="roundRect">
            <a:avLst>
              <a:gd name="adj" fmla="val 8112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0DB2FCA-086E-D4E0-BEBE-B762867DE30C}"/>
              </a:ext>
            </a:extLst>
          </p:cNvPr>
          <p:cNvSpPr/>
          <p:nvPr/>
        </p:nvSpPr>
        <p:spPr>
          <a:xfrm>
            <a:off x="660400" y="686067"/>
            <a:ext cx="10858500" cy="5476343"/>
          </a:xfrm>
          <a:prstGeom prst="roundRect">
            <a:avLst>
              <a:gd name="adj" fmla="val 7881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2700000" algn="tl" rotWithShape="0">
              <a:srgbClr val="CCD3D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4053447-3F3F-4FA0-A3BF-A65449901A9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90795" y="5428896"/>
            <a:ext cx="4613521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>
                <a:solidFill>
                  <a:schemeClr val="tx2">
                    <a:alpha val="52000"/>
                  </a:schemeClr>
                </a:solidFill>
              </a:rPr>
              <a:t>单击此处添加文本</a:t>
            </a:r>
            <a:endParaRPr lang="en-US" altLang="zh-CN" dirty="0">
              <a:solidFill>
                <a:schemeClr val="tx2">
                  <a:alpha val="52000"/>
                </a:schemeClr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A9A35B9-0004-46EC-8177-335D124FDF5A}"/>
              </a:ext>
            </a:extLst>
          </p:cNvPr>
          <p:cNvSpPr/>
          <p:nvPr userDrawn="1"/>
        </p:nvSpPr>
        <p:spPr>
          <a:xfrm>
            <a:off x="1310781" y="1172364"/>
            <a:ext cx="487064" cy="159342"/>
          </a:xfrm>
          <a:prstGeom prst="roundRect">
            <a:avLst>
              <a:gd name="adj" fmla="val 50000"/>
            </a:avLst>
          </a:prstGeom>
          <a:solidFill>
            <a:srgbClr val="CCD3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B2AA777-A7A9-4365-99B4-6CAEA1842C16}"/>
              </a:ext>
            </a:extLst>
          </p:cNvPr>
          <p:cNvGrpSpPr/>
          <p:nvPr userDrawn="1"/>
        </p:nvGrpSpPr>
        <p:grpSpPr>
          <a:xfrm>
            <a:off x="1310781" y="1128453"/>
            <a:ext cx="244750" cy="244750"/>
            <a:chOff x="5694163" y="952817"/>
            <a:chExt cx="807085" cy="807085"/>
          </a:xfrm>
          <a:solidFill>
            <a:srgbClr val="E2E5EE"/>
          </a:solidFill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6EF40C4-8537-4A11-A60E-94154D4F504E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A02633E-AD8B-4AA8-837D-D3AF7B635409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 userDrawn="1"/>
        </p:nvGrpSpPr>
        <p:grpSpPr>
          <a:xfrm>
            <a:off x="10477501" y="1144603"/>
            <a:ext cx="422322" cy="233347"/>
            <a:chOff x="10325100" y="1129667"/>
            <a:chExt cx="559695" cy="206801"/>
          </a:xfrm>
        </p:grpSpPr>
        <p:sp>
          <p:nvSpPr>
            <p:cNvPr id="42" name="矩形: 圆角 41"/>
            <p:cNvSpPr/>
            <p:nvPr/>
          </p:nvSpPr>
          <p:spPr>
            <a:xfrm>
              <a:off x="10325100" y="1129667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10325100" y="1210208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10325100" y="1290749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椭圆 44"/>
          <p:cNvSpPr/>
          <p:nvPr userDrawn="1"/>
        </p:nvSpPr>
        <p:spPr>
          <a:xfrm>
            <a:off x="10716486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10521248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10321520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226454" y="2494224"/>
            <a:ext cx="10858500" cy="830997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>
              <a:lnSpc>
                <a:spcPct val="100000"/>
              </a:lnSpc>
              <a:defRPr lang="zh-CN" altLang="en-US" sz="5400" b="1" dirty="0">
                <a:latin typeface="+mj-ea"/>
                <a:ea typeface="+mj-ea"/>
              </a:defRPr>
            </a:lvl1pPr>
          </a:lstStyle>
          <a:p>
            <a:pPr lvl="0" defTabSz="914354"/>
            <a:r>
              <a:rPr lang="en-US" altLang="zh-CN" dirty="0"/>
              <a:t>OfficePLUS </a:t>
            </a:r>
            <a:r>
              <a:rPr lang="zh-CN" altLang="en-US" dirty="0"/>
              <a:t>标准主题模板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25338" y="3342214"/>
            <a:ext cx="6725966" cy="3600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2400">
                <a:latin typeface="+mn-lt"/>
                <a:ea typeface="+mj-ea"/>
              </a:defRPr>
            </a:lvl1pPr>
          </a:lstStyle>
          <a:p>
            <a:r>
              <a:rPr lang="en-US" altLang="zh-CN"/>
              <a:t>Hedding text here</a:t>
            </a:r>
            <a:endParaRPr lang="en-GB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E23D49-F448-4BBF-A47A-77B2478718E0}"/>
              </a:ext>
            </a:extLst>
          </p:cNvPr>
          <p:cNvSpPr txBox="1">
            <a:spLocks/>
          </p:cNvSpPr>
          <p:nvPr userDrawn="1"/>
        </p:nvSpPr>
        <p:spPr>
          <a:xfrm>
            <a:off x="1220082" y="2461601"/>
            <a:ext cx="10858500" cy="792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5400" dirty="0">
              <a:solidFill>
                <a:srgbClr val="353A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CD65492-7388-5BFF-C691-66D8FDDAC1DC}"/>
              </a:ext>
            </a:extLst>
          </p:cNvPr>
          <p:cNvGrpSpPr/>
          <p:nvPr userDrawn="1"/>
        </p:nvGrpSpPr>
        <p:grpSpPr>
          <a:xfrm>
            <a:off x="658813" y="872331"/>
            <a:ext cx="10874376" cy="5113338"/>
            <a:chOff x="1691035" y="2334578"/>
            <a:chExt cx="3286340" cy="8070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AF631C0-F0F4-7438-CED9-1DD44E04D6AC}"/>
                </a:ext>
              </a:extLst>
            </p:cNvPr>
            <p:cNvSpPr/>
            <p:nvPr/>
          </p:nvSpPr>
          <p:spPr>
            <a:xfrm>
              <a:off x="1691035" y="2334578"/>
              <a:ext cx="3286340" cy="807085"/>
            </a:xfrm>
            <a:prstGeom prst="roundRect">
              <a:avLst>
                <a:gd name="adj" fmla="val 7095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956C6A7-C270-248A-8E08-B43264B246C2}"/>
                </a:ext>
              </a:extLst>
            </p:cNvPr>
            <p:cNvSpPr/>
            <p:nvPr/>
          </p:nvSpPr>
          <p:spPr>
            <a:xfrm>
              <a:off x="1691035" y="2334578"/>
              <a:ext cx="3286340" cy="807085"/>
            </a:xfrm>
            <a:prstGeom prst="roundRect">
              <a:avLst>
                <a:gd name="adj" fmla="val 6515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1141" y="3042908"/>
            <a:ext cx="403390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Font typeface="+mj-lt"/>
              <a:buNone/>
              <a:defRPr sz="4800" b="0">
                <a:solidFill>
                  <a:schemeClr val="tx1">
                    <a:alpha val="7000"/>
                  </a:schemeClr>
                </a:solidFill>
                <a:latin typeface="+mj-lt"/>
              </a:defRPr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E999AB-4D55-7D99-9610-141ED98BD7FC}"/>
              </a:ext>
            </a:extLst>
          </p:cNvPr>
          <p:cNvSpPr txBox="1"/>
          <p:nvPr userDrawn="1"/>
        </p:nvSpPr>
        <p:spPr>
          <a:xfrm>
            <a:off x="1679788" y="1743195"/>
            <a:ext cx="2392362" cy="3475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b="1">
                <a:solidFill>
                  <a:schemeClr val="tx1"/>
                </a:solidFill>
                <a:latin typeface="+mj-ea"/>
                <a:ea typeface="+mj-ea"/>
              </a:rPr>
              <a:t>目录</a:t>
            </a:r>
          </a:p>
          <a:p>
            <a:pPr algn="just">
              <a:lnSpc>
                <a:spcPct val="150000"/>
              </a:lnSpc>
            </a:pPr>
            <a:endParaRPr lang="zh-CN" altLang="en-US" sz="80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AF60E52-17B5-B4B4-BF28-A6ECEC38B09F}"/>
              </a:ext>
            </a:extLst>
          </p:cNvPr>
          <p:cNvGrpSpPr/>
          <p:nvPr userDrawn="1"/>
        </p:nvGrpSpPr>
        <p:grpSpPr>
          <a:xfrm>
            <a:off x="2504419" y="1735655"/>
            <a:ext cx="7183162" cy="2899010"/>
            <a:chOff x="5681798" y="2334577"/>
            <a:chExt cx="819450" cy="80708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87E9D54-F4AC-9D36-5E7C-8DA66F610A9F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08E6C9C-C928-6804-09C6-25691968231B}"/>
                </a:ext>
              </a:extLst>
            </p:cNvPr>
            <p:cNvSpPr/>
            <p:nvPr/>
          </p:nvSpPr>
          <p:spPr>
            <a:xfrm>
              <a:off x="5681798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11" name="标题 10">
            <a:extLst>
              <a:ext uri="{FF2B5EF4-FFF2-40B4-BE49-F238E27FC236}">
                <a16:creationId xmlns:a16="http://schemas.microsoft.com/office/drawing/2014/main" id="{92868965-776D-62D6-806F-F9E8203E6C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418" y="3590443"/>
            <a:ext cx="5731164" cy="70788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>
              <a:lnSpc>
                <a:spcPct val="100000"/>
              </a:lnSpc>
              <a:defRPr lang="zh-CN" altLang="en-US" sz="4000"/>
            </a:lvl1pPr>
          </a:lstStyle>
          <a:p>
            <a:pPr lvl="0" defTabSz="914354"/>
            <a:r>
              <a:rPr lang="zh-CN" altLang="en-US" dirty="0"/>
              <a:t>单击此处添加标题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FE99C65-70CB-EFAF-D4D0-2196D53449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057400"/>
            <a:ext cx="11718926" cy="1539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atin typeface="+mj-lt"/>
                <a:ea typeface="+mj-ea"/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200329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77562CB-9A87-5675-C2D9-DD97A4AAE527}"/>
              </a:ext>
            </a:extLst>
          </p:cNvPr>
          <p:cNvGrpSpPr/>
          <p:nvPr userDrawn="1"/>
        </p:nvGrpSpPr>
        <p:grpSpPr>
          <a:xfrm>
            <a:off x="795235" y="436076"/>
            <a:ext cx="579924" cy="579924"/>
            <a:chOff x="5694163" y="2334577"/>
            <a:chExt cx="807085" cy="80708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60CD714-A7CD-787C-6105-C7793E8A2D2E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CE7F373-A1A5-0607-D7CA-070B79B4F382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268F35-0910-2C8F-55C2-17AB2A1CADA6}"/>
              </a:ext>
            </a:extLst>
          </p:cNvPr>
          <p:cNvGrpSpPr/>
          <p:nvPr userDrawn="1"/>
        </p:nvGrpSpPr>
        <p:grpSpPr>
          <a:xfrm>
            <a:off x="661773" y="366311"/>
            <a:ext cx="370374" cy="370374"/>
            <a:chOff x="5694163" y="2334577"/>
            <a:chExt cx="807085" cy="80708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67DCF11-15D4-9753-B9F9-DBC5FFCF14F0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85842C7-C370-3416-924D-DADCFC0876CD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5CB4B44-FF08-BABF-CEAA-B4359F5F10C8}"/>
              </a:ext>
            </a:extLst>
          </p:cNvPr>
          <p:cNvCxnSpPr>
            <a:cxnSpLocks/>
          </p:cNvCxnSpPr>
          <p:nvPr userDrawn="1"/>
        </p:nvCxnSpPr>
        <p:spPr>
          <a:xfrm flipV="1">
            <a:off x="4496844" y="1016000"/>
            <a:ext cx="7036344" cy="11476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481E266-F9C6-5834-19BB-DAF2CED83C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747" y="641365"/>
            <a:ext cx="580445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386958DE-6D22-210F-10FA-6F8291E8DB06}"/>
              </a:ext>
            </a:extLst>
          </p:cNvPr>
          <p:cNvSpPr/>
          <p:nvPr userDrawn="1"/>
        </p:nvSpPr>
        <p:spPr>
          <a:xfrm>
            <a:off x="660400" y="686067"/>
            <a:ext cx="10858500" cy="5476343"/>
          </a:xfrm>
          <a:prstGeom prst="roundRect">
            <a:avLst>
              <a:gd name="adj" fmla="val 8112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A5007F9-ECD9-244B-5159-C3314AD640B5}"/>
              </a:ext>
            </a:extLst>
          </p:cNvPr>
          <p:cNvSpPr/>
          <p:nvPr userDrawn="1"/>
        </p:nvSpPr>
        <p:spPr>
          <a:xfrm>
            <a:off x="660400" y="686067"/>
            <a:ext cx="10858500" cy="5476343"/>
          </a:xfrm>
          <a:prstGeom prst="roundRect">
            <a:avLst>
              <a:gd name="adj" fmla="val 7881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2700000" algn="tl" rotWithShape="0">
              <a:srgbClr val="CCD3D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AAC7B1-253D-7DFA-1D90-4135723B0B30}"/>
              </a:ext>
            </a:extLst>
          </p:cNvPr>
          <p:cNvSpPr/>
          <p:nvPr userDrawn="1"/>
        </p:nvSpPr>
        <p:spPr>
          <a:xfrm>
            <a:off x="1310781" y="1172364"/>
            <a:ext cx="487064" cy="159342"/>
          </a:xfrm>
          <a:prstGeom prst="roundRect">
            <a:avLst>
              <a:gd name="adj" fmla="val 50000"/>
            </a:avLst>
          </a:prstGeom>
          <a:solidFill>
            <a:srgbClr val="CCD3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46876F1-0040-2413-E3D7-92686FBC801F}"/>
              </a:ext>
            </a:extLst>
          </p:cNvPr>
          <p:cNvGrpSpPr/>
          <p:nvPr userDrawn="1"/>
        </p:nvGrpSpPr>
        <p:grpSpPr>
          <a:xfrm>
            <a:off x="1310781" y="1128453"/>
            <a:ext cx="244750" cy="244750"/>
            <a:chOff x="5694163" y="952817"/>
            <a:chExt cx="807085" cy="807085"/>
          </a:xfrm>
          <a:solidFill>
            <a:srgbClr val="E2E5EE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E82F6BD-804F-D6F2-EC9B-5BCB5A31D1A1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442E0C7-5A7B-6B06-1CB7-72B20A342BE8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AFD215-3090-9249-1A03-FF3F14A4A7A1}"/>
              </a:ext>
            </a:extLst>
          </p:cNvPr>
          <p:cNvGrpSpPr>
            <a:grpSpLocks/>
          </p:cNvGrpSpPr>
          <p:nvPr userDrawn="1"/>
        </p:nvGrpSpPr>
        <p:grpSpPr>
          <a:xfrm>
            <a:off x="10477501" y="1144603"/>
            <a:ext cx="422322" cy="233347"/>
            <a:chOff x="10325100" y="1129667"/>
            <a:chExt cx="559695" cy="20680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FCEBD8C-9082-86FC-6094-91D81210F415}"/>
                </a:ext>
              </a:extLst>
            </p:cNvPr>
            <p:cNvSpPr/>
            <p:nvPr/>
          </p:nvSpPr>
          <p:spPr>
            <a:xfrm>
              <a:off x="10325100" y="1129667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0515CA2-3134-0BF4-90D9-4225FF6D6E04}"/>
                </a:ext>
              </a:extLst>
            </p:cNvPr>
            <p:cNvSpPr/>
            <p:nvPr/>
          </p:nvSpPr>
          <p:spPr>
            <a:xfrm>
              <a:off x="10325100" y="1210208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DE2B31A-05AB-F79B-B34F-BFD4EA2F79FC}"/>
                </a:ext>
              </a:extLst>
            </p:cNvPr>
            <p:cNvSpPr/>
            <p:nvPr/>
          </p:nvSpPr>
          <p:spPr>
            <a:xfrm>
              <a:off x="10325100" y="1290749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A3EE95BC-23CE-5666-874A-B317B7C208BC}"/>
              </a:ext>
            </a:extLst>
          </p:cNvPr>
          <p:cNvSpPr/>
          <p:nvPr userDrawn="1"/>
        </p:nvSpPr>
        <p:spPr>
          <a:xfrm>
            <a:off x="10716486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F053BB5-13CE-DB65-34E4-50F41CA6893F}"/>
              </a:ext>
            </a:extLst>
          </p:cNvPr>
          <p:cNvSpPr/>
          <p:nvPr userDrawn="1"/>
        </p:nvSpPr>
        <p:spPr>
          <a:xfrm>
            <a:off x="10521248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4304A83-67D7-093F-294B-DD1CE936CB30}"/>
              </a:ext>
            </a:extLst>
          </p:cNvPr>
          <p:cNvSpPr/>
          <p:nvPr userDrawn="1"/>
        </p:nvSpPr>
        <p:spPr>
          <a:xfrm>
            <a:off x="10321520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B74278E7-963C-90CD-148C-B41D66D97D26}"/>
              </a:ext>
            </a:extLst>
          </p:cNvPr>
          <p:cNvSpPr/>
          <p:nvPr userDrawn="1"/>
        </p:nvSpPr>
        <p:spPr>
          <a:xfrm>
            <a:off x="1311462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E3E7977C-9CA1-BD03-2ECD-B35644EE28B3}"/>
              </a:ext>
            </a:extLst>
          </p:cNvPr>
          <p:cNvSpPr/>
          <p:nvPr userDrawn="1"/>
        </p:nvSpPr>
        <p:spPr>
          <a:xfrm>
            <a:off x="1433156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847898C9-A81B-6413-536E-BC448313DC31}"/>
              </a:ext>
            </a:extLst>
          </p:cNvPr>
          <p:cNvSpPr/>
          <p:nvPr userDrawn="1"/>
        </p:nvSpPr>
        <p:spPr>
          <a:xfrm>
            <a:off x="1554313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6299A32-86A7-789D-B750-4BC6CCD700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9018" y="4951762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汇报人 </a:t>
            </a:r>
            <a:r>
              <a:rPr lang="en-US" altLang="zh-CN" dirty="0"/>
              <a:t>/ OfficePLUS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634373BD-45B9-E678-FA63-6B79EED87F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9018" y="5245369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en-US" dirty="0"/>
              <a:t>www.officeplus.cn</a:t>
            </a: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C651D731-FDD0-1645-2D73-0E9A67510A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99018" y="2802076"/>
            <a:ext cx="10858500" cy="70788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>
              <a:lnSpc>
                <a:spcPct val="100000"/>
              </a:lnSpc>
              <a:defRPr lang="zh-CN" altLang="en-US" sz="4000" b="1" dirty="0"/>
            </a:lvl1pPr>
          </a:lstStyle>
          <a:p>
            <a:pPr lvl="0" defTabSz="914354"/>
            <a:r>
              <a:rPr lang="en-US" altLang="zh-CN" dirty="0" err="1"/>
              <a:t>Offi</a:t>
            </a:r>
            <a:r>
              <a:rPr lang="zh-CN" altLang="en-US" dirty="0"/>
              <a:t>啦啦啦啦</a:t>
            </a:r>
            <a:r>
              <a:rPr lang="en-US" altLang="zh-CN" dirty="0" err="1"/>
              <a:t>cePLUS</a:t>
            </a:r>
            <a:r>
              <a:rPr lang="en-US" altLang="zh-CN" dirty="0"/>
              <a:t> </a:t>
            </a:r>
            <a:r>
              <a:rPr lang="zh-CN" altLang="en-US" dirty="0"/>
              <a:t>标准主题模板</a:t>
            </a:r>
          </a:p>
        </p:txBody>
      </p:sp>
    </p:spTree>
    <p:extLst>
      <p:ext uri="{BB962C8B-B14F-4D97-AF65-F5344CB8AC3E}">
        <p14:creationId xmlns:p14="http://schemas.microsoft.com/office/powerpoint/2010/main" val="949850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  <p15:guide id="7" orient="horz" pos="640" userDrawn="1">
          <p15:clr>
            <a:srgbClr val="F26B43"/>
          </p15:clr>
        </p15:guide>
        <p15:guide id="8" orient="horz" pos="7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microsoft.com/office/2007/relationships/media" Target="../media/media7.mp4"/><Relationship Id="rId7" Type="http://schemas.openxmlformats.org/officeDocument/2006/relationships/image" Target="../media/image2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7.mp4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23.tv/09MoFlx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AE425A-CE22-0BC6-115E-F5BC5E43AFB6}"/>
              </a:ext>
            </a:extLst>
          </p:cNvPr>
          <p:cNvGrpSpPr/>
          <p:nvPr/>
        </p:nvGrpSpPr>
        <p:grpSpPr>
          <a:xfrm>
            <a:off x="1232961" y="2027826"/>
            <a:ext cx="9651834" cy="3725307"/>
            <a:chOff x="1232961" y="2027826"/>
            <a:chExt cx="9651834" cy="372530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9202822-F5BD-D8CC-3D3B-AB8959A1BC8C}"/>
                </a:ext>
              </a:extLst>
            </p:cNvPr>
            <p:cNvCxnSpPr/>
            <p:nvPr/>
          </p:nvCxnSpPr>
          <p:spPr>
            <a:xfrm>
              <a:off x="1320305" y="2051641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8CBCB05-64E8-4716-7A41-BBD1BC788E9D}"/>
                </a:ext>
              </a:extLst>
            </p:cNvPr>
            <p:cNvGrpSpPr/>
            <p:nvPr/>
          </p:nvGrpSpPr>
          <p:grpSpPr>
            <a:xfrm>
              <a:off x="9185852" y="2027826"/>
              <a:ext cx="1698943" cy="1744621"/>
              <a:chOff x="9185852" y="2027826"/>
              <a:chExt cx="1698943" cy="1744621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FA43F9E6-26BB-03A2-8A38-76F707BB5EBB}"/>
                  </a:ext>
                </a:extLst>
              </p:cNvPr>
              <p:cNvGrpSpPr/>
              <p:nvPr/>
            </p:nvGrpSpPr>
            <p:grpSpPr>
              <a:xfrm>
                <a:off x="9185852" y="2027826"/>
                <a:ext cx="1522676" cy="1522676"/>
                <a:chOff x="8623139" y="2314936"/>
                <a:chExt cx="1064871" cy="1064871"/>
              </a:xfrm>
            </p:grpSpPr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77C9E083-3E3F-E577-61B0-AB10B85B35EA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29C32678-5419-9F75-77AA-20EEB262C845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0EA8B061-A139-059E-CB36-E5A28ED9D192}"/>
                  </a:ext>
                </a:extLst>
              </p:cNvPr>
              <p:cNvGrpSpPr/>
              <p:nvPr/>
            </p:nvGrpSpPr>
            <p:grpSpPr>
              <a:xfrm>
                <a:off x="10103107" y="2990759"/>
                <a:ext cx="781688" cy="781688"/>
                <a:chOff x="8623139" y="2314936"/>
                <a:chExt cx="1064871" cy="1064871"/>
              </a:xfrm>
            </p:grpSpPr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E8224539-BF84-FFA9-D2D6-B643AF176D7A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E1F12870-451E-4F69-9131-189A7FBD05AD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B72861B-EAA8-E87B-6DE1-9C613DC6DD48}"/>
                </a:ext>
              </a:extLst>
            </p:cNvPr>
            <p:cNvGrpSpPr/>
            <p:nvPr/>
          </p:nvGrpSpPr>
          <p:grpSpPr>
            <a:xfrm>
              <a:off x="1232961" y="2468125"/>
              <a:ext cx="7855367" cy="1368633"/>
              <a:chOff x="1232961" y="2468125"/>
              <a:chExt cx="7855367" cy="1368633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586F911-A620-1C14-92D9-FFD2C7C70B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197" y="2468125"/>
                <a:ext cx="7783131" cy="830997"/>
              </a:xfrm>
              <a:prstGeom prst="rect">
                <a:avLst/>
              </a:prstGeom>
            </p:spPr>
            <p:txBody>
              <a:bodyPr vert="horz" lIns="0" tIns="0" rIns="0" bIns="0" rtlCol="0" anchor="b" anchorCtr="0">
                <a:sp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zh-CN" altLang="en-US" sz="5400" b="1" kern="1200" dirty="0">
                    <a:solidFill>
                      <a:schemeClr val="tx1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pPr>
                  <a:tabLst>
                    <a:tab pos="5205413" algn="l"/>
                  </a:tabLst>
                </a:pPr>
                <a:r>
                  <a:rPr lang="zh-CN" altLang="en-US" dirty="0"/>
                  <a:t>电子系统设计</a:t>
                </a: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4B2B5A-220F-F54E-D040-B042341534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961" y="3342007"/>
                <a:ext cx="6725966" cy="49475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zh-CN" altLang="en-US" sz="2400" kern="1200">
                    <a:solidFill>
                      <a:schemeClr val="tx1"/>
                    </a:solidFill>
                    <a:latin typeface="+mn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  <a:alpha val="61000"/>
                      </a:schemeClr>
                    </a:solidFill>
                  </a:rPr>
                  <a:t>福来轮小车</a:t>
                </a:r>
                <a:endParaRPr lang="en-GB" altLang="zh-CN" dirty="0">
                  <a:solidFill>
                    <a:schemeClr val="tx1">
                      <a:lumMod val="50000"/>
                      <a:lumOff val="50000"/>
                      <a:alpha val="61000"/>
                    </a:schemeClr>
                  </a:solidFill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207C727-1555-D77F-B579-8BC7C7055148}"/>
                </a:ext>
              </a:extLst>
            </p:cNvPr>
            <p:cNvGrpSpPr/>
            <p:nvPr/>
          </p:nvGrpSpPr>
          <p:grpSpPr>
            <a:xfrm>
              <a:off x="1320305" y="4293909"/>
              <a:ext cx="3304484" cy="608440"/>
              <a:chOff x="1320305" y="4293909"/>
              <a:chExt cx="3304484" cy="608440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99CEFC26-A0F8-728D-7D20-ACD4C12CF3F6}"/>
                  </a:ext>
                </a:extLst>
              </p:cNvPr>
              <p:cNvSpPr/>
              <p:nvPr/>
            </p:nvSpPr>
            <p:spPr>
              <a:xfrm>
                <a:off x="1320305" y="4293909"/>
                <a:ext cx="3000836" cy="608440"/>
              </a:xfrm>
              <a:prstGeom prst="roundRect">
                <a:avLst>
                  <a:gd name="adj" fmla="val 50000"/>
                </a:avLst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472685B-E2CD-7EBB-CE57-0474C83CAEA5}"/>
                  </a:ext>
                </a:extLst>
              </p:cNvPr>
              <p:cNvGrpSpPr/>
              <p:nvPr/>
            </p:nvGrpSpPr>
            <p:grpSpPr>
              <a:xfrm>
                <a:off x="1320305" y="4293909"/>
                <a:ext cx="608439" cy="608440"/>
                <a:chOff x="1320305" y="4293909"/>
                <a:chExt cx="608439" cy="608440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C8C40E90-AEC0-E2FD-9A71-DF7C6FC01F82}"/>
                    </a:ext>
                  </a:extLst>
                </p:cNvPr>
                <p:cNvGrpSpPr/>
                <p:nvPr/>
              </p:nvGrpSpPr>
              <p:grpSpPr>
                <a:xfrm>
                  <a:off x="1320305" y="4293909"/>
                  <a:ext cx="608439" cy="608440"/>
                  <a:chOff x="5694163" y="952817"/>
                  <a:chExt cx="807085" cy="807085"/>
                </a:xfrm>
              </p:grpSpPr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98E38C92-3A06-5903-2E19-C409FBFCE25D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13500000" algn="br" rotWithShape="0">
                      <a:schemeClr val="bg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6E69C824-25F2-29C9-71AC-DA53508F8690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2700000" algn="br" rotWithShape="0">
                      <a:srgbClr val="CCD3DC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8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D3847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35" name="任意多边形: 形状 34" title="Icon of a man">
                  <a:extLst>
                    <a:ext uri="{FF2B5EF4-FFF2-40B4-BE49-F238E27FC236}">
                      <a16:creationId xmlns:a16="http://schemas.microsoft.com/office/drawing/2014/main" id="{FED149A6-AB91-8964-EF74-29651DA2468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470786" y="4418844"/>
                  <a:ext cx="275487" cy="358570"/>
                </a:xfrm>
                <a:custGeom>
                  <a:avLst/>
                  <a:gdLst>
                    <a:gd name="T0" fmla="*/ 27 w 261"/>
                    <a:gd name="T1" fmla="*/ 104 h 339"/>
                    <a:gd name="T2" fmla="*/ 131 w 261"/>
                    <a:gd name="T3" fmla="*/ 0 h 339"/>
                    <a:gd name="T4" fmla="*/ 235 w 261"/>
                    <a:gd name="T5" fmla="*/ 104 h 339"/>
                    <a:gd name="T6" fmla="*/ 131 w 261"/>
                    <a:gd name="T7" fmla="*/ 208 h 339"/>
                    <a:gd name="T8" fmla="*/ 27 w 261"/>
                    <a:gd name="T9" fmla="*/ 104 h 339"/>
                    <a:gd name="T10" fmla="*/ 261 w 261"/>
                    <a:gd name="T11" fmla="*/ 339 h 339"/>
                    <a:gd name="T12" fmla="*/ 131 w 261"/>
                    <a:gd name="T13" fmla="*/ 208 h 339"/>
                    <a:gd name="T14" fmla="*/ 0 w 261"/>
                    <a:gd name="T15" fmla="*/ 339 h 339"/>
                    <a:gd name="T16" fmla="*/ 74 w 261"/>
                    <a:gd name="T17" fmla="*/ 221 h 339"/>
                    <a:gd name="T18" fmla="*/ 131 w 261"/>
                    <a:gd name="T19" fmla="*/ 274 h 339"/>
                    <a:gd name="T20" fmla="*/ 187 w 261"/>
                    <a:gd name="T21" fmla="*/ 221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1" h="339">
                      <a:moveTo>
                        <a:pt x="27" y="104"/>
                      </a:moveTo>
                      <a:cubicBezTo>
                        <a:pt x="27" y="47"/>
                        <a:pt x="73" y="0"/>
                        <a:pt x="131" y="0"/>
                      </a:cubicBezTo>
                      <a:cubicBezTo>
                        <a:pt x="188" y="0"/>
                        <a:pt x="235" y="47"/>
                        <a:pt x="235" y="104"/>
                      </a:cubicBezTo>
                      <a:cubicBezTo>
                        <a:pt x="235" y="162"/>
                        <a:pt x="188" y="208"/>
                        <a:pt x="131" y="208"/>
                      </a:cubicBezTo>
                      <a:cubicBezTo>
                        <a:pt x="73" y="208"/>
                        <a:pt x="27" y="162"/>
                        <a:pt x="27" y="104"/>
                      </a:cubicBezTo>
                      <a:close/>
                      <a:moveTo>
                        <a:pt x="261" y="339"/>
                      </a:moveTo>
                      <a:cubicBezTo>
                        <a:pt x="261" y="267"/>
                        <a:pt x="203" y="208"/>
                        <a:pt x="131" y="208"/>
                      </a:cubicBezTo>
                      <a:cubicBezTo>
                        <a:pt x="59" y="208"/>
                        <a:pt x="0" y="267"/>
                        <a:pt x="0" y="339"/>
                      </a:cubicBezTo>
                      <a:moveTo>
                        <a:pt x="74" y="221"/>
                      </a:moveTo>
                      <a:cubicBezTo>
                        <a:pt x="131" y="274"/>
                        <a:pt x="131" y="274"/>
                        <a:pt x="131" y="274"/>
                      </a:cubicBezTo>
                      <a:cubicBezTo>
                        <a:pt x="187" y="221"/>
                        <a:pt x="187" y="221"/>
                        <a:pt x="187" y="221"/>
                      </a:cubicBezTo>
                    </a:path>
                  </a:pathLst>
                </a:custGeom>
                <a:noFill/>
                <a:ln w="25400" cap="sq">
                  <a:solidFill>
                    <a:srgbClr val="8D91A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30" dirty="0"/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7BE69B4-57F6-35D0-858B-43C08EC71A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853" y="4453802"/>
                <a:ext cx="2629936" cy="31393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陈铭达   惠嘉   谢霏</a:t>
                </a:r>
                <a:endParaRPr lang="en-GB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ED5743B-5C52-D224-3919-A5E96AF8EA49}"/>
                </a:ext>
              </a:extLst>
            </p:cNvPr>
            <p:cNvGrpSpPr/>
            <p:nvPr/>
          </p:nvGrpSpPr>
          <p:grpSpPr>
            <a:xfrm>
              <a:off x="4690828" y="4293909"/>
              <a:ext cx="3451686" cy="608440"/>
              <a:chOff x="4690828" y="4293909"/>
              <a:chExt cx="3451686" cy="608440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463C47DE-3CD9-93E0-C657-C668847B2F1F}"/>
                  </a:ext>
                </a:extLst>
              </p:cNvPr>
              <p:cNvSpPr/>
              <p:nvPr/>
            </p:nvSpPr>
            <p:spPr>
              <a:xfrm>
                <a:off x="4690828" y="4293909"/>
                <a:ext cx="3451686" cy="60844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994CE622-EBE4-7045-1BBA-65693A6A8493}"/>
                  </a:ext>
                </a:extLst>
              </p:cNvPr>
              <p:cNvGrpSpPr/>
              <p:nvPr/>
            </p:nvGrpSpPr>
            <p:grpSpPr>
              <a:xfrm>
                <a:off x="4690828" y="4293909"/>
                <a:ext cx="608439" cy="608440"/>
                <a:chOff x="4690828" y="4293909"/>
                <a:chExt cx="608439" cy="608440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5E4E3B37-CB78-D701-A489-DA20BCBFD321}"/>
                    </a:ext>
                  </a:extLst>
                </p:cNvPr>
                <p:cNvGrpSpPr/>
                <p:nvPr/>
              </p:nvGrpSpPr>
              <p:grpSpPr>
                <a:xfrm>
                  <a:off x="4690828" y="4293909"/>
                  <a:ext cx="608439" cy="608440"/>
                  <a:chOff x="5694163" y="952817"/>
                  <a:chExt cx="807085" cy="807085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BAFCF6C0-69AC-4AD6-29E5-7419DB034217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13500000" algn="br" rotWithShape="0">
                      <a:schemeClr val="bg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32FA5FB3-EACB-4532-E693-32F62685600C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2700000" algn="br" rotWithShape="0">
                      <a:srgbClr val="CCD3DC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8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D3847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36" name="任意多边形: 形状 35" title="Icon of a calendar">
                  <a:extLst>
                    <a:ext uri="{FF2B5EF4-FFF2-40B4-BE49-F238E27FC236}">
                      <a16:creationId xmlns:a16="http://schemas.microsoft.com/office/drawing/2014/main" id="{4051DEEE-CA39-D2FF-7CF0-F27EFDD18F2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808447" y="4432380"/>
                  <a:ext cx="353314" cy="338544"/>
                </a:xfrm>
                <a:custGeom>
                  <a:avLst/>
                  <a:gdLst>
                    <a:gd name="T0" fmla="*/ 598 w 598"/>
                    <a:gd name="T1" fmla="*/ 573 h 573"/>
                    <a:gd name="T2" fmla="*/ 0 w 598"/>
                    <a:gd name="T3" fmla="*/ 59 h 573"/>
                    <a:gd name="T4" fmla="*/ 598 w 598"/>
                    <a:gd name="T5" fmla="*/ 341 h 573"/>
                    <a:gd name="T6" fmla="*/ 598 w 598"/>
                    <a:gd name="T7" fmla="*/ 176 h 573"/>
                    <a:gd name="T8" fmla="*/ 120 w 598"/>
                    <a:gd name="T9" fmla="*/ 121 h 573"/>
                    <a:gd name="T10" fmla="*/ 477 w 598"/>
                    <a:gd name="T11" fmla="*/ 121 h 573"/>
                    <a:gd name="T12" fmla="*/ 246 w 598"/>
                    <a:gd name="T13" fmla="*/ 252 h 573"/>
                    <a:gd name="T14" fmla="*/ 232 w 598"/>
                    <a:gd name="T15" fmla="*/ 266 h 573"/>
                    <a:gd name="T16" fmla="*/ 246 w 598"/>
                    <a:gd name="T17" fmla="*/ 259 h 573"/>
                    <a:gd name="T18" fmla="*/ 365 w 598"/>
                    <a:gd name="T19" fmla="*/ 252 h 573"/>
                    <a:gd name="T20" fmla="*/ 351 w 598"/>
                    <a:gd name="T21" fmla="*/ 266 h 573"/>
                    <a:gd name="T22" fmla="*/ 365 w 598"/>
                    <a:gd name="T23" fmla="*/ 257 h 573"/>
                    <a:gd name="T24" fmla="*/ 484 w 598"/>
                    <a:gd name="T25" fmla="*/ 252 h 573"/>
                    <a:gd name="T26" fmla="*/ 470 w 598"/>
                    <a:gd name="T27" fmla="*/ 266 h 573"/>
                    <a:gd name="T28" fmla="*/ 484 w 598"/>
                    <a:gd name="T29" fmla="*/ 259 h 573"/>
                    <a:gd name="T30" fmla="*/ 246 w 598"/>
                    <a:gd name="T31" fmla="*/ 332 h 573"/>
                    <a:gd name="T32" fmla="*/ 232 w 598"/>
                    <a:gd name="T33" fmla="*/ 344 h 573"/>
                    <a:gd name="T34" fmla="*/ 246 w 598"/>
                    <a:gd name="T35" fmla="*/ 339 h 573"/>
                    <a:gd name="T36" fmla="*/ 365 w 598"/>
                    <a:gd name="T37" fmla="*/ 332 h 573"/>
                    <a:gd name="T38" fmla="*/ 351 w 598"/>
                    <a:gd name="T39" fmla="*/ 344 h 573"/>
                    <a:gd name="T40" fmla="*/ 365 w 598"/>
                    <a:gd name="T41" fmla="*/ 337 h 573"/>
                    <a:gd name="T42" fmla="*/ 484 w 598"/>
                    <a:gd name="T43" fmla="*/ 332 h 573"/>
                    <a:gd name="T44" fmla="*/ 470 w 598"/>
                    <a:gd name="T45" fmla="*/ 344 h 573"/>
                    <a:gd name="T46" fmla="*/ 484 w 598"/>
                    <a:gd name="T47" fmla="*/ 339 h 573"/>
                    <a:gd name="T48" fmla="*/ 127 w 598"/>
                    <a:gd name="T49" fmla="*/ 332 h 573"/>
                    <a:gd name="T50" fmla="*/ 113 w 598"/>
                    <a:gd name="T51" fmla="*/ 344 h 573"/>
                    <a:gd name="T52" fmla="*/ 127 w 598"/>
                    <a:gd name="T53" fmla="*/ 337 h 573"/>
                    <a:gd name="T54" fmla="*/ 246 w 598"/>
                    <a:gd name="T55" fmla="*/ 410 h 573"/>
                    <a:gd name="T56" fmla="*/ 232 w 598"/>
                    <a:gd name="T57" fmla="*/ 424 h 573"/>
                    <a:gd name="T58" fmla="*/ 246 w 598"/>
                    <a:gd name="T59" fmla="*/ 417 h 573"/>
                    <a:gd name="T60" fmla="*/ 365 w 598"/>
                    <a:gd name="T61" fmla="*/ 410 h 573"/>
                    <a:gd name="T62" fmla="*/ 351 w 598"/>
                    <a:gd name="T63" fmla="*/ 424 h 573"/>
                    <a:gd name="T64" fmla="*/ 365 w 598"/>
                    <a:gd name="T65" fmla="*/ 417 h 573"/>
                    <a:gd name="T66" fmla="*/ 484 w 598"/>
                    <a:gd name="T67" fmla="*/ 410 h 573"/>
                    <a:gd name="T68" fmla="*/ 470 w 598"/>
                    <a:gd name="T69" fmla="*/ 424 h 573"/>
                    <a:gd name="T70" fmla="*/ 484 w 598"/>
                    <a:gd name="T71" fmla="*/ 417 h 573"/>
                    <a:gd name="T72" fmla="*/ 127 w 598"/>
                    <a:gd name="T73" fmla="*/ 410 h 573"/>
                    <a:gd name="T74" fmla="*/ 113 w 598"/>
                    <a:gd name="T75" fmla="*/ 424 h 573"/>
                    <a:gd name="T76" fmla="*/ 127 w 598"/>
                    <a:gd name="T77" fmla="*/ 417 h 573"/>
                    <a:gd name="T78" fmla="*/ 246 w 598"/>
                    <a:gd name="T79" fmla="*/ 490 h 573"/>
                    <a:gd name="T80" fmla="*/ 232 w 598"/>
                    <a:gd name="T81" fmla="*/ 504 h 573"/>
                    <a:gd name="T82" fmla="*/ 246 w 598"/>
                    <a:gd name="T83" fmla="*/ 497 h 573"/>
                    <a:gd name="T84" fmla="*/ 365 w 598"/>
                    <a:gd name="T85" fmla="*/ 490 h 573"/>
                    <a:gd name="T86" fmla="*/ 351 w 598"/>
                    <a:gd name="T87" fmla="*/ 504 h 573"/>
                    <a:gd name="T88" fmla="*/ 365 w 598"/>
                    <a:gd name="T89" fmla="*/ 497 h 573"/>
                    <a:gd name="T90" fmla="*/ 127 w 598"/>
                    <a:gd name="T91" fmla="*/ 490 h 573"/>
                    <a:gd name="T92" fmla="*/ 113 w 598"/>
                    <a:gd name="T93" fmla="*/ 504 h 573"/>
                    <a:gd name="T94" fmla="*/ 127 w 598"/>
                    <a:gd name="T95" fmla="*/ 495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98" h="573">
                      <a:moveTo>
                        <a:pt x="598" y="341"/>
                      </a:moveTo>
                      <a:lnTo>
                        <a:pt x="598" y="573"/>
                      </a:lnTo>
                      <a:lnTo>
                        <a:pt x="0" y="573"/>
                      </a:lnTo>
                      <a:lnTo>
                        <a:pt x="0" y="59"/>
                      </a:lnTo>
                      <a:lnTo>
                        <a:pt x="598" y="59"/>
                      </a:lnTo>
                      <a:lnTo>
                        <a:pt x="598" y="341"/>
                      </a:lnTo>
                      <a:moveTo>
                        <a:pt x="0" y="176"/>
                      </a:moveTo>
                      <a:lnTo>
                        <a:pt x="598" y="176"/>
                      </a:lnTo>
                      <a:moveTo>
                        <a:pt x="120" y="0"/>
                      </a:moveTo>
                      <a:lnTo>
                        <a:pt x="120" y="121"/>
                      </a:lnTo>
                      <a:moveTo>
                        <a:pt x="477" y="0"/>
                      </a:moveTo>
                      <a:lnTo>
                        <a:pt x="477" y="121"/>
                      </a:lnTo>
                      <a:moveTo>
                        <a:pt x="246" y="259"/>
                      </a:moveTo>
                      <a:lnTo>
                        <a:pt x="246" y="252"/>
                      </a:lnTo>
                      <a:lnTo>
                        <a:pt x="232" y="252"/>
                      </a:lnTo>
                      <a:lnTo>
                        <a:pt x="232" y="266"/>
                      </a:lnTo>
                      <a:lnTo>
                        <a:pt x="246" y="266"/>
                      </a:lnTo>
                      <a:lnTo>
                        <a:pt x="246" y="259"/>
                      </a:lnTo>
                      <a:moveTo>
                        <a:pt x="365" y="257"/>
                      </a:moveTo>
                      <a:lnTo>
                        <a:pt x="365" y="252"/>
                      </a:lnTo>
                      <a:lnTo>
                        <a:pt x="351" y="252"/>
                      </a:lnTo>
                      <a:lnTo>
                        <a:pt x="351" y="266"/>
                      </a:lnTo>
                      <a:lnTo>
                        <a:pt x="365" y="266"/>
                      </a:lnTo>
                      <a:lnTo>
                        <a:pt x="365" y="257"/>
                      </a:lnTo>
                      <a:moveTo>
                        <a:pt x="484" y="259"/>
                      </a:moveTo>
                      <a:lnTo>
                        <a:pt x="484" y="252"/>
                      </a:lnTo>
                      <a:lnTo>
                        <a:pt x="470" y="252"/>
                      </a:lnTo>
                      <a:lnTo>
                        <a:pt x="470" y="266"/>
                      </a:lnTo>
                      <a:lnTo>
                        <a:pt x="484" y="266"/>
                      </a:lnTo>
                      <a:lnTo>
                        <a:pt x="484" y="259"/>
                      </a:lnTo>
                      <a:moveTo>
                        <a:pt x="246" y="339"/>
                      </a:moveTo>
                      <a:lnTo>
                        <a:pt x="246" y="332"/>
                      </a:lnTo>
                      <a:lnTo>
                        <a:pt x="232" y="332"/>
                      </a:lnTo>
                      <a:lnTo>
                        <a:pt x="232" y="344"/>
                      </a:lnTo>
                      <a:lnTo>
                        <a:pt x="246" y="344"/>
                      </a:lnTo>
                      <a:lnTo>
                        <a:pt x="246" y="339"/>
                      </a:lnTo>
                      <a:moveTo>
                        <a:pt x="365" y="337"/>
                      </a:moveTo>
                      <a:lnTo>
                        <a:pt x="365" y="332"/>
                      </a:lnTo>
                      <a:lnTo>
                        <a:pt x="351" y="332"/>
                      </a:lnTo>
                      <a:lnTo>
                        <a:pt x="351" y="344"/>
                      </a:lnTo>
                      <a:lnTo>
                        <a:pt x="365" y="344"/>
                      </a:lnTo>
                      <a:lnTo>
                        <a:pt x="365" y="337"/>
                      </a:lnTo>
                      <a:moveTo>
                        <a:pt x="484" y="339"/>
                      </a:moveTo>
                      <a:lnTo>
                        <a:pt x="484" y="332"/>
                      </a:lnTo>
                      <a:lnTo>
                        <a:pt x="470" y="332"/>
                      </a:lnTo>
                      <a:lnTo>
                        <a:pt x="470" y="344"/>
                      </a:lnTo>
                      <a:lnTo>
                        <a:pt x="484" y="344"/>
                      </a:lnTo>
                      <a:lnTo>
                        <a:pt x="484" y="339"/>
                      </a:lnTo>
                      <a:moveTo>
                        <a:pt x="127" y="337"/>
                      </a:moveTo>
                      <a:lnTo>
                        <a:pt x="127" y="332"/>
                      </a:lnTo>
                      <a:lnTo>
                        <a:pt x="113" y="332"/>
                      </a:lnTo>
                      <a:lnTo>
                        <a:pt x="113" y="344"/>
                      </a:lnTo>
                      <a:lnTo>
                        <a:pt x="127" y="344"/>
                      </a:lnTo>
                      <a:lnTo>
                        <a:pt x="127" y="337"/>
                      </a:lnTo>
                      <a:moveTo>
                        <a:pt x="246" y="417"/>
                      </a:moveTo>
                      <a:lnTo>
                        <a:pt x="246" y="410"/>
                      </a:lnTo>
                      <a:lnTo>
                        <a:pt x="232" y="410"/>
                      </a:lnTo>
                      <a:lnTo>
                        <a:pt x="232" y="424"/>
                      </a:lnTo>
                      <a:lnTo>
                        <a:pt x="246" y="424"/>
                      </a:lnTo>
                      <a:lnTo>
                        <a:pt x="246" y="417"/>
                      </a:lnTo>
                      <a:moveTo>
                        <a:pt x="365" y="417"/>
                      </a:moveTo>
                      <a:lnTo>
                        <a:pt x="365" y="410"/>
                      </a:lnTo>
                      <a:lnTo>
                        <a:pt x="351" y="410"/>
                      </a:lnTo>
                      <a:lnTo>
                        <a:pt x="351" y="424"/>
                      </a:lnTo>
                      <a:lnTo>
                        <a:pt x="365" y="424"/>
                      </a:lnTo>
                      <a:lnTo>
                        <a:pt x="365" y="417"/>
                      </a:lnTo>
                      <a:moveTo>
                        <a:pt x="484" y="417"/>
                      </a:moveTo>
                      <a:lnTo>
                        <a:pt x="484" y="410"/>
                      </a:lnTo>
                      <a:lnTo>
                        <a:pt x="470" y="410"/>
                      </a:lnTo>
                      <a:lnTo>
                        <a:pt x="470" y="424"/>
                      </a:lnTo>
                      <a:lnTo>
                        <a:pt x="484" y="424"/>
                      </a:lnTo>
                      <a:lnTo>
                        <a:pt x="484" y="417"/>
                      </a:lnTo>
                      <a:moveTo>
                        <a:pt x="127" y="417"/>
                      </a:moveTo>
                      <a:lnTo>
                        <a:pt x="127" y="410"/>
                      </a:lnTo>
                      <a:lnTo>
                        <a:pt x="113" y="410"/>
                      </a:lnTo>
                      <a:lnTo>
                        <a:pt x="113" y="424"/>
                      </a:lnTo>
                      <a:lnTo>
                        <a:pt x="127" y="424"/>
                      </a:lnTo>
                      <a:lnTo>
                        <a:pt x="127" y="417"/>
                      </a:lnTo>
                      <a:moveTo>
                        <a:pt x="246" y="497"/>
                      </a:moveTo>
                      <a:lnTo>
                        <a:pt x="246" y="490"/>
                      </a:lnTo>
                      <a:lnTo>
                        <a:pt x="232" y="490"/>
                      </a:lnTo>
                      <a:lnTo>
                        <a:pt x="232" y="504"/>
                      </a:lnTo>
                      <a:lnTo>
                        <a:pt x="246" y="504"/>
                      </a:lnTo>
                      <a:lnTo>
                        <a:pt x="246" y="497"/>
                      </a:lnTo>
                      <a:moveTo>
                        <a:pt x="365" y="497"/>
                      </a:moveTo>
                      <a:lnTo>
                        <a:pt x="365" y="490"/>
                      </a:lnTo>
                      <a:lnTo>
                        <a:pt x="351" y="490"/>
                      </a:lnTo>
                      <a:lnTo>
                        <a:pt x="351" y="504"/>
                      </a:lnTo>
                      <a:lnTo>
                        <a:pt x="365" y="504"/>
                      </a:lnTo>
                      <a:lnTo>
                        <a:pt x="365" y="497"/>
                      </a:lnTo>
                      <a:moveTo>
                        <a:pt x="127" y="495"/>
                      </a:moveTo>
                      <a:lnTo>
                        <a:pt x="127" y="490"/>
                      </a:lnTo>
                      <a:lnTo>
                        <a:pt x="113" y="490"/>
                      </a:lnTo>
                      <a:lnTo>
                        <a:pt x="113" y="504"/>
                      </a:lnTo>
                      <a:lnTo>
                        <a:pt x="127" y="504"/>
                      </a:lnTo>
                      <a:lnTo>
                        <a:pt x="127" y="495"/>
                      </a:lnTo>
                    </a:path>
                  </a:pathLst>
                </a:custGeom>
                <a:noFill/>
                <a:ln w="25400" cap="sq">
                  <a:solidFill>
                    <a:srgbClr val="8D91A8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30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F00D41B-A070-74A8-B95D-5D2A659FD3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5306" y="4453802"/>
                <a:ext cx="2777207" cy="31393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+mn-ea"/>
                  </a:rPr>
                  <a:t>汇报时间：</a:t>
                </a:r>
                <a:r>
                  <a:rPr lang="en-US" altLang="zh-CN" dirty="0"/>
                  <a:t>2024</a:t>
                </a:r>
                <a:r>
                  <a:rPr lang="zh-CN" altLang="en-US" dirty="0">
                    <a:latin typeface="+mj-ea"/>
                    <a:ea typeface="+mj-ea"/>
                  </a:rPr>
                  <a:t>年</a:t>
                </a:r>
                <a:r>
                  <a:rPr lang="en-US" altLang="zh-CN" dirty="0">
                    <a:latin typeface="+mj-ea"/>
                    <a:ea typeface="+mj-ea"/>
                  </a:rPr>
                  <a:t>07</a:t>
                </a:r>
                <a:r>
                  <a:rPr lang="zh-CN" altLang="en-US" dirty="0">
                    <a:latin typeface="+mj-ea"/>
                    <a:ea typeface="+mj-ea"/>
                  </a:rPr>
                  <a:t>月</a:t>
                </a:r>
                <a:r>
                  <a:rPr lang="en-US" altLang="zh-CN" dirty="0">
                    <a:latin typeface="+mj-ea"/>
                    <a:ea typeface="+mj-ea"/>
                  </a:rPr>
                  <a:t>19</a:t>
                </a:r>
                <a:r>
                  <a:rPr lang="zh-CN" altLang="en-US" dirty="0">
                    <a:latin typeface="+mj-ea"/>
                    <a:ea typeface="+mj-ea"/>
                  </a:rPr>
                  <a:t>日</a:t>
                </a:r>
                <a:endParaRPr lang="en-US" altLang="zh-CN" dirty="0">
                  <a:latin typeface="+mj-ea"/>
                  <a:ea typeface="+mj-ea"/>
                </a:endParaRPr>
              </a:p>
            </p:txBody>
          </p:sp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3F3EE0F-54F2-D4D0-17D0-1333B3352C7D}"/>
                </a:ext>
              </a:extLst>
            </p:cNvPr>
            <p:cNvSpPr txBox="1">
              <a:spLocks/>
            </p:cNvSpPr>
            <p:nvPr/>
          </p:nvSpPr>
          <p:spPr>
            <a:xfrm>
              <a:off x="1290795" y="5503834"/>
              <a:ext cx="4613521" cy="249299"/>
            </a:xfrm>
            <a:prstGeom prst="rect">
              <a:avLst/>
            </a:prstGeom>
          </p:spPr>
          <p:txBody>
            <a:bodyPr lIns="0" tIns="0" rIns="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alpha val="29000"/>
                    </a:schemeClr>
                  </a:solidFill>
                  <a:latin typeface="+mn-ea"/>
                  <a:ea typeface="+mj-ea"/>
                </a:rPr>
                <a:t>SUMMER  2024</a:t>
              </a:r>
              <a:endParaRPr lang="en-US" altLang="zh-CN" dirty="0">
                <a:solidFill>
                  <a:schemeClr val="tx2">
                    <a:alpha val="29000"/>
                  </a:schemeClr>
                </a:solidFill>
                <a:ea typeface="+mj-ea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55E9450-51EF-31C7-FF49-8A9EF470C4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1" r="12664"/>
          <a:stretch/>
        </p:blipFill>
        <p:spPr>
          <a:xfrm>
            <a:off x="9305008" y="2174572"/>
            <a:ext cx="1284363" cy="1264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C9D0BE-ACE6-1718-D3A6-C35B8BF364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1" r="12664"/>
          <a:stretch/>
        </p:blipFill>
        <p:spPr>
          <a:xfrm>
            <a:off x="10232972" y="3114588"/>
            <a:ext cx="591735" cy="582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4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E8A19-2DE3-0190-DE4D-D4A7534F009B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5B0D5A9-7A4D-B7D0-005D-9A617DA71A69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电源升压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F6136F-A83D-98B6-D5F0-D7B043C5AB51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04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5E33C5-0DD3-F999-7F25-2A313E94DF6D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476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3B7603-9CC3-3FC1-D714-D67322EB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电源升压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20171-D447-CE4A-237E-6652230B6B89}"/>
              </a:ext>
            </a:extLst>
          </p:cNvPr>
          <p:cNvSpPr txBox="1"/>
          <p:nvPr/>
        </p:nvSpPr>
        <p:spPr>
          <a:xfrm>
            <a:off x="796142" y="1552885"/>
            <a:ext cx="5099136" cy="748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芯片选择</a:t>
            </a:r>
            <a:r>
              <a:rPr lang="zh-CN" altLang="en-US" sz="2000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：无电感升压芯片</a:t>
            </a:r>
            <a:r>
              <a:rPr lang="en-US" altLang="zh-CN" sz="2000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PW5410A</a:t>
            </a:r>
            <a:endParaRPr lang="en-US" altLang="zh-CN" sz="20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E8F9B-7C43-BC01-7D35-FEC0A380B48C}"/>
              </a:ext>
            </a:extLst>
          </p:cNvPr>
          <p:cNvSpPr txBox="1"/>
          <p:nvPr/>
        </p:nvSpPr>
        <p:spPr>
          <a:xfrm>
            <a:off x="796142" y="2125314"/>
            <a:ext cx="4083485" cy="1578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PW5410A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是一款低噪声、恒定频率（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1.2MHz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）开关电容倍压器。它产生 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2.7V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至 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5V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输入的稳压输出电压，该 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PW5410A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外部元件数量少（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VIN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VOUT </a:t>
            </a:r>
            <a:r>
              <a:rPr lang="zh-CN" altLang="en-US" sz="14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处有一个跨接电容器和两个小型旁路电容器），非常适合小型电池供电应用。</a:t>
            </a:r>
            <a:endParaRPr lang="zh-CN" altLang="en-US" sz="105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5DB7F0-04D3-CE87-FFE0-DE85BCB4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76" y="1686416"/>
            <a:ext cx="2549910" cy="16212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BE272F-00D5-60DC-FBB9-F01A8BD49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82" y="1294550"/>
            <a:ext cx="2304999" cy="20131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ACEBD6-E401-69DF-1863-1E8955995994}"/>
              </a:ext>
            </a:extLst>
          </p:cNvPr>
          <p:cNvSpPr txBox="1"/>
          <p:nvPr/>
        </p:nvSpPr>
        <p:spPr>
          <a:xfrm>
            <a:off x="796142" y="4069344"/>
            <a:ext cx="5099136" cy="748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升压电路</a:t>
            </a:r>
            <a:r>
              <a:rPr lang="zh-CN" altLang="en-US" sz="2000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AE3170-F4EB-0702-1F93-597A9B97B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59" y="4014820"/>
            <a:ext cx="5171426" cy="25522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A20C94-7B14-2A1D-A040-7A1CEF062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68" y="3806952"/>
            <a:ext cx="3922413" cy="29406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156E23-85F1-43B0-AE38-E33DEF710B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631"/>
          <a:stretch/>
        </p:blipFill>
        <p:spPr>
          <a:xfrm>
            <a:off x="10662888" y="3806952"/>
            <a:ext cx="1529112" cy="15721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6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E75CFB-6A31-A48B-AD6B-0799AFC5A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电源升压</a:t>
            </a:r>
          </a:p>
        </p:txBody>
      </p:sp>
      <p:pic>
        <p:nvPicPr>
          <p:cNvPr id="3" name="b761486d075fbe0bb983ca1ffbbf9b9b">
            <a:hlinkClick r:id="" action="ppaction://media"/>
            <a:extLst>
              <a:ext uri="{FF2B5EF4-FFF2-40B4-BE49-F238E27FC236}">
                <a16:creationId xmlns:a16="http://schemas.microsoft.com/office/drawing/2014/main" id="{3CF5A998-0CA2-30F9-0A86-2B7B363CB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9913" y="14811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2243B97-DC11-9C1E-870C-C575B72E1BA3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E8636-ABDE-C810-4635-61C05DE5F65F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创新功能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645BCE-6A01-E075-04D9-1FEE9749A57E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05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986CCB6-C79D-15EF-83E2-96592708421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5751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创新功能</a:t>
            </a:r>
            <a:r>
              <a:rPr lang="zh-CN" altLang="en-US" sz="1000" b="0" dirty="0"/>
              <a:t>（美好愿景）</a:t>
            </a:r>
            <a:endParaRPr lang="zh-CN" altLang="en-US" b="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AA18799-E76D-D289-B6C3-FD0D646B1EA8}"/>
              </a:ext>
            </a:extLst>
          </p:cNvPr>
          <p:cNvGrpSpPr/>
          <p:nvPr/>
        </p:nvGrpSpPr>
        <p:grpSpPr>
          <a:xfrm>
            <a:off x="658812" y="2070659"/>
            <a:ext cx="3161626" cy="4000501"/>
            <a:chOff x="658812" y="2070659"/>
            <a:chExt cx="3161626" cy="400050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9660EDA-5EAA-6DC3-9674-AC667B1BB581}"/>
                </a:ext>
              </a:extLst>
            </p:cNvPr>
            <p:cNvGrpSpPr/>
            <p:nvPr/>
          </p:nvGrpSpPr>
          <p:grpSpPr>
            <a:xfrm>
              <a:off x="658812" y="2070659"/>
              <a:ext cx="3161625" cy="4000501"/>
              <a:chOff x="5694163" y="2334577"/>
              <a:chExt cx="807085" cy="807085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47EF21BD-D743-5ECE-88C4-7BC1CB9D19E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81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386BF6CE-2D6D-DBCB-575D-6E05449CAA3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2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B51B728-941F-62EC-3689-D4621DACA0B4}"/>
                </a:ext>
              </a:extLst>
            </p:cNvPr>
            <p:cNvSpPr/>
            <p:nvPr/>
          </p:nvSpPr>
          <p:spPr>
            <a:xfrm>
              <a:off x="658813" y="5996939"/>
              <a:ext cx="3161625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 title="Icon of a closed hand with one finger pointed and a curved line below the finger">
              <a:extLst>
                <a:ext uri="{FF2B5EF4-FFF2-40B4-BE49-F238E27FC236}">
                  <a16:creationId xmlns:a16="http://schemas.microsoft.com/office/drawing/2014/main" id="{C6C6DC86-9E57-5973-1485-7B5AAE3C61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0423" y="2431505"/>
              <a:ext cx="467883" cy="468000"/>
            </a:xfrm>
            <a:custGeom>
              <a:avLst/>
              <a:gdLst>
                <a:gd name="T0" fmla="*/ 2250 w 3750"/>
                <a:gd name="T1" fmla="*/ 1219 h 3750"/>
                <a:gd name="T2" fmla="*/ 2250 w 3750"/>
                <a:gd name="T3" fmla="*/ 1500 h 3750"/>
                <a:gd name="T4" fmla="*/ 2250 w 3750"/>
                <a:gd name="T5" fmla="*/ 250 h 3750"/>
                <a:gd name="T6" fmla="*/ 2000 w 3750"/>
                <a:gd name="T7" fmla="*/ 0 h 3750"/>
                <a:gd name="T8" fmla="*/ 1750 w 3750"/>
                <a:gd name="T9" fmla="*/ 250 h 3750"/>
                <a:gd name="T10" fmla="*/ 1750 w 3750"/>
                <a:gd name="T11" fmla="*/ 267 h 3750"/>
                <a:gd name="T12" fmla="*/ 1750 w 3750"/>
                <a:gd name="T13" fmla="*/ 2287 h 3750"/>
                <a:gd name="T14" fmla="*/ 1599 w 3750"/>
                <a:gd name="T15" fmla="*/ 2349 h 3750"/>
                <a:gd name="T16" fmla="*/ 1328 w 3750"/>
                <a:gd name="T17" fmla="*/ 2078 h 3750"/>
                <a:gd name="T18" fmla="*/ 953 w 3750"/>
                <a:gd name="T19" fmla="*/ 2078 h 3750"/>
                <a:gd name="T20" fmla="*/ 953 w 3750"/>
                <a:gd name="T21" fmla="*/ 2453 h 3750"/>
                <a:gd name="T22" fmla="*/ 1875 w 3750"/>
                <a:gd name="T23" fmla="*/ 3375 h 3750"/>
                <a:gd name="T24" fmla="*/ 2750 w 3750"/>
                <a:gd name="T25" fmla="*/ 3750 h 3750"/>
                <a:gd name="T26" fmla="*/ 3750 w 3750"/>
                <a:gd name="T27" fmla="*/ 2750 h 3750"/>
                <a:gd name="T28" fmla="*/ 3750 w 3750"/>
                <a:gd name="T29" fmla="*/ 1789 h 3750"/>
                <a:gd name="T30" fmla="*/ 3561 w 3750"/>
                <a:gd name="T31" fmla="*/ 1546 h 3750"/>
                <a:gd name="T32" fmla="*/ 2250 w 3750"/>
                <a:gd name="T33" fmla="*/ 1219 h 3750"/>
                <a:gd name="T34" fmla="*/ 2250 w 3750"/>
                <a:gd name="T35" fmla="*/ 250 h 3750"/>
                <a:gd name="T36" fmla="*/ 1291 w 3750"/>
                <a:gd name="T37" fmla="*/ 500 h 3750"/>
                <a:gd name="T38" fmla="*/ 500 w 3750"/>
                <a:gd name="T39" fmla="*/ 500 h 3750"/>
                <a:gd name="T40" fmla="*/ 500 w 3750"/>
                <a:gd name="T41" fmla="*/ 500 h 3750"/>
                <a:gd name="T42" fmla="*/ 0 w 3750"/>
                <a:gd name="T43" fmla="*/ 1000 h 3750"/>
                <a:gd name="T44" fmla="*/ 500 w 3750"/>
                <a:gd name="T45" fmla="*/ 1500 h 3750"/>
                <a:gd name="T46" fmla="*/ 2699 w 3750"/>
                <a:gd name="T47" fmla="*/ 500 h 3750"/>
                <a:gd name="T48" fmla="*/ 3000 w 3750"/>
                <a:gd name="T49" fmla="*/ 500 h 3750"/>
                <a:gd name="T50" fmla="*/ 3000 w 3750"/>
                <a:gd name="T51" fmla="*/ 500 h 3750"/>
                <a:gd name="T52" fmla="*/ 3250 w 3750"/>
                <a:gd name="T53" fmla="*/ 250 h 3750"/>
                <a:gd name="T54" fmla="*/ 3000 w 3750"/>
                <a:gd name="T55" fmla="*/ 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50" h="3750">
                  <a:moveTo>
                    <a:pt x="2250" y="1219"/>
                  </a:moveTo>
                  <a:cubicBezTo>
                    <a:pt x="2250" y="1500"/>
                    <a:pt x="2250" y="1500"/>
                    <a:pt x="2250" y="1500"/>
                  </a:cubicBezTo>
                  <a:moveTo>
                    <a:pt x="2250" y="250"/>
                  </a:moveTo>
                  <a:cubicBezTo>
                    <a:pt x="2250" y="112"/>
                    <a:pt x="2138" y="0"/>
                    <a:pt x="2000" y="0"/>
                  </a:cubicBezTo>
                  <a:cubicBezTo>
                    <a:pt x="1862" y="0"/>
                    <a:pt x="1750" y="112"/>
                    <a:pt x="1750" y="250"/>
                  </a:cubicBezTo>
                  <a:cubicBezTo>
                    <a:pt x="1750" y="250"/>
                    <a:pt x="1750" y="256"/>
                    <a:pt x="1750" y="267"/>
                  </a:cubicBezTo>
                  <a:cubicBezTo>
                    <a:pt x="1750" y="436"/>
                    <a:pt x="1750" y="1804"/>
                    <a:pt x="1750" y="2287"/>
                  </a:cubicBezTo>
                  <a:cubicBezTo>
                    <a:pt x="1750" y="2366"/>
                    <a:pt x="1654" y="2404"/>
                    <a:pt x="1599" y="2349"/>
                  </a:cubicBezTo>
                  <a:cubicBezTo>
                    <a:pt x="1328" y="2078"/>
                    <a:pt x="1328" y="2078"/>
                    <a:pt x="1328" y="2078"/>
                  </a:cubicBezTo>
                  <a:cubicBezTo>
                    <a:pt x="1224" y="1974"/>
                    <a:pt x="1056" y="1974"/>
                    <a:pt x="953" y="2078"/>
                  </a:cubicBezTo>
                  <a:cubicBezTo>
                    <a:pt x="849" y="2181"/>
                    <a:pt x="849" y="2349"/>
                    <a:pt x="953" y="2453"/>
                  </a:cubicBezTo>
                  <a:cubicBezTo>
                    <a:pt x="1875" y="3375"/>
                    <a:pt x="1875" y="3375"/>
                    <a:pt x="1875" y="3375"/>
                  </a:cubicBezTo>
                  <a:cubicBezTo>
                    <a:pt x="2099" y="3607"/>
                    <a:pt x="2408" y="3750"/>
                    <a:pt x="2750" y="3750"/>
                  </a:cubicBezTo>
                  <a:cubicBezTo>
                    <a:pt x="3303" y="3750"/>
                    <a:pt x="3750" y="3303"/>
                    <a:pt x="3750" y="2750"/>
                  </a:cubicBezTo>
                  <a:cubicBezTo>
                    <a:pt x="3750" y="1789"/>
                    <a:pt x="3750" y="1789"/>
                    <a:pt x="3750" y="1789"/>
                  </a:cubicBezTo>
                  <a:cubicBezTo>
                    <a:pt x="3750" y="1674"/>
                    <a:pt x="3672" y="1574"/>
                    <a:pt x="3561" y="1546"/>
                  </a:cubicBezTo>
                  <a:cubicBezTo>
                    <a:pt x="2250" y="1219"/>
                    <a:pt x="2250" y="1219"/>
                    <a:pt x="2250" y="1219"/>
                  </a:cubicBezTo>
                  <a:lnTo>
                    <a:pt x="2250" y="250"/>
                  </a:lnTo>
                  <a:close/>
                  <a:moveTo>
                    <a:pt x="1291" y="500"/>
                  </a:moveTo>
                  <a:cubicBezTo>
                    <a:pt x="500" y="500"/>
                    <a:pt x="500" y="500"/>
                    <a:pt x="500" y="5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224" y="500"/>
                    <a:pt x="0" y="724"/>
                    <a:pt x="0" y="1000"/>
                  </a:cubicBezTo>
                  <a:cubicBezTo>
                    <a:pt x="0" y="1276"/>
                    <a:pt x="224" y="1500"/>
                    <a:pt x="500" y="1500"/>
                  </a:cubicBezTo>
                  <a:moveTo>
                    <a:pt x="2699" y="500"/>
                  </a:moveTo>
                  <a:cubicBezTo>
                    <a:pt x="3000" y="500"/>
                    <a:pt x="3000" y="500"/>
                    <a:pt x="3000" y="500"/>
                  </a:cubicBezTo>
                  <a:cubicBezTo>
                    <a:pt x="3000" y="500"/>
                    <a:pt x="3000" y="500"/>
                    <a:pt x="3000" y="500"/>
                  </a:cubicBezTo>
                  <a:cubicBezTo>
                    <a:pt x="3138" y="500"/>
                    <a:pt x="3250" y="388"/>
                    <a:pt x="3250" y="250"/>
                  </a:cubicBezTo>
                  <a:cubicBezTo>
                    <a:pt x="3250" y="112"/>
                    <a:pt x="3138" y="0"/>
                    <a:pt x="3000" y="0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955515C-512B-815A-19C7-8FB85059FC7A}"/>
                </a:ext>
              </a:extLst>
            </p:cNvPr>
            <p:cNvSpPr txBox="1"/>
            <p:nvPr/>
          </p:nvSpPr>
          <p:spPr>
            <a:xfrm>
              <a:off x="1070423" y="3169146"/>
              <a:ext cx="2259110" cy="30777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摄像头识别手牌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B22C29D-94C8-7129-DC1F-D7A2D17FE72E}"/>
                </a:ext>
              </a:extLst>
            </p:cNvPr>
            <p:cNvSpPr txBox="1"/>
            <p:nvPr/>
          </p:nvSpPr>
          <p:spPr>
            <a:xfrm>
              <a:off x="1070423" y="3723143"/>
              <a:ext cx="2617149" cy="93288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将手牌在摄像头前扫过，摄像头可</a:t>
              </a:r>
              <a:r>
                <a:rPr lang="zh-CN" altLang="en-US" sz="1400" b="1" dirty="0">
                  <a:latin typeface="+mn-ea"/>
                </a:rPr>
                <a:t>识别并记录</a:t>
              </a:r>
              <a:r>
                <a:rPr lang="zh-CN" altLang="en-US" sz="1400" dirty="0">
                  <a:latin typeface="+mn-ea"/>
                </a:rPr>
                <a:t>自己的手牌、其他玩家的出牌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DE049BB-529F-4D62-B7B2-FAF2464B6192}"/>
                </a:ext>
              </a:extLst>
            </p:cNvPr>
            <p:cNvGrpSpPr/>
            <p:nvPr/>
          </p:nvGrpSpPr>
          <p:grpSpPr>
            <a:xfrm>
              <a:off x="1079163" y="5371124"/>
              <a:ext cx="524665" cy="141342"/>
              <a:chOff x="10058773" y="1986783"/>
              <a:chExt cx="312798" cy="84266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2042BD4A-AE9A-1BAC-02C7-7F31908F903E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AF7D7828-34A2-92CE-5531-7CC1C5F19F4A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C7C9E67-A743-3E8A-3769-5FA9E9456439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4BD086-080B-C867-74BF-487EEBCEAD65}"/>
              </a:ext>
            </a:extLst>
          </p:cNvPr>
          <p:cNvGrpSpPr/>
          <p:nvPr/>
        </p:nvGrpSpPr>
        <p:grpSpPr>
          <a:xfrm>
            <a:off x="4403726" y="2070659"/>
            <a:ext cx="3161625" cy="4000501"/>
            <a:chOff x="4403726" y="2070659"/>
            <a:chExt cx="3161625" cy="400050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FF488A0-9604-FC8B-3429-209EB13690D9}"/>
                </a:ext>
              </a:extLst>
            </p:cNvPr>
            <p:cNvGrpSpPr/>
            <p:nvPr/>
          </p:nvGrpSpPr>
          <p:grpSpPr>
            <a:xfrm>
              <a:off x="4403726" y="2070659"/>
              <a:ext cx="3161625" cy="4000501"/>
              <a:chOff x="5694163" y="2334577"/>
              <a:chExt cx="807085" cy="80708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5464756-7F58-DC2B-BAA1-C3E47F79159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81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71F6C4A-2F04-0AD4-5C0E-5929B4EA0FF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2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B2ACD9F-F3D5-17FE-0AB5-418B5CF1D8E2}"/>
                </a:ext>
              </a:extLst>
            </p:cNvPr>
            <p:cNvSpPr/>
            <p:nvPr/>
          </p:nvSpPr>
          <p:spPr>
            <a:xfrm>
              <a:off x="4403726" y="5996939"/>
              <a:ext cx="3161625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 title="Icon of a book and a pencil">
              <a:extLst>
                <a:ext uri="{FF2B5EF4-FFF2-40B4-BE49-F238E27FC236}">
                  <a16:creationId xmlns:a16="http://schemas.microsoft.com/office/drawing/2014/main" id="{29A3C9F1-C677-3ECD-9151-ED9F7E4190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07933" y="2431505"/>
              <a:ext cx="510939" cy="468000"/>
            </a:xfrm>
            <a:custGeom>
              <a:avLst/>
              <a:gdLst>
                <a:gd name="T0" fmla="*/ 223 w 330"/>
                <a:gd name="T1" fmla="*/ 0 h 301"/>
                <a:gd name="T2" fmla="*/ 223 w 330"/>
                <a:gd name="T3" fmla="*/ 284 h 301"/>
                <a:gd name="T4" fmla="*/ 31 w 330"/>
                <a:gd name="T5" fmla="*/ 284 h 301"/>
                <a:gd name="T6" fmla="*/ 0 w 330"/>
                <a:gd name="T7" fmla="*/ 233 h 301"/>
                <a:gd name="T8" fmla="*/ 0 w 330"/>
                <a:gd name="T9" fmla="*/ 31 h 301"/>
                <a:gd name="T10" fmla="*/ 43 w 330"/>
                <a:gd name="T11" fmla="*/ 0 h 301"/>
                <a:gd name="T12" fmla="*/ 223 w 330"/>
                <a:gd name="T13" fmla="*/ 0 h 301"/>
                <a:gd name="T14" fmla="*/ 223 w 330"/>
                <a:gd name="T15" fmla="*/ 228 h 301"/>
                <a:gd name="T16" fmla="*/ 48 w 330"/>
                <a:gd name="T17" fmla="*/ 227 h 301"/>
                <a:gd name="T18" fmla="*/ 2 w 330"/>
                <a:gd name="T19" fmla="*/ 252 h 301"/>
                <a:gd name="T20" fmla="*/ 316 w 330"/>
                <a:gd name="T21" fmla="*/ 301 h 301"/>
                <a:gd name="T22" fmla="*/ 316 w 330"/>
                <a:gd name="T23" fmla="*/ 301 h 301"/>
                <a:gd name="T24" fmla="*/ 330 w 330"/>
                <a:gd name="T25" fmla="*/ 278 h 301"/>
                <a:gd name="T26" fmla="*/ 330 w 330"/>
                <a:gd name="T27" fmla="*/ 19 h 301"/>
                <a:gd name="T28" fmla="*/ 316 w 330"/>
                <a:gd name="T29" fmla="*/ 0 h 301"/>
                <a:gd name="T30" fmla="*/ 302 w 330"/>
                <a:gd name="T31" fmla="*/ 19 h 301"/>
                <a:gd name="T32" fmla="*/ 302 w 330"/>
                <a:gd name="T33" fmla="*/ 278 h 301"/>
                <a:gd name="T34" fmla="*/ 316 w 330"/>
                <a:gd name="T35" fmla="*/ 301 h 301"/>
                <a:gd name="T36" fmla="*/ 330 w 330"/>
                <a:gd name="T37" fmla="*/ 41 h 301"/>
                <a:gd name="T38" fmla="*/ 302 w 330"/>
                <a:gd name="T39" fmla="*/ 43 h 301"/>
                <a:gd name="T40" fmla="*/ 330 w 330"/>
                <a:gd name="T41" fmla="*/ 265 h 301"/>
                <a:gd name="T42" fmla="*/ 302 w 330"/>
                <a:gd name="T43" fmla="*/ 26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0" h="301">
                  <a:moveTo>
                    <a:pt x="223" y="0"/>
                  </a:moveTo>
                  <a:cubicBezTo>
                    <a:pt x="223" y="284"/>
                    <a:pt x="223" y="284"/>
                    <a:pt x="223" y="284"/>
                  </a:cubicBezTo>
                  <a:cubicBezTo>
                    <a:pt x="31" y="284"/>
                    <a:pt x="31" y="284"/>
                    <a:pt x="31" y="284"/>
                  </a:cubicBezTo>
                  <a:cubicBezTo>
                    <a:pt x="31" y="284"/>
                    <a:pt x="0" y="287"/>
                    <a:pt x="0" y="233"/>
                  </a:cubicBezTo>
                  <a:cubicBezTo>
                    <a:pt x="0" y="193"/>
                    <a:pt x="0" y="31"/>
                    <a:pt x="0" y="31"/>
                  </a:cubicBezTo>
                  <a:cubicBezTo>
                    <a:pt x="0" y="31"/>
                    <a:pt x="2" y="0"/>
                    <a:pt x="43" y="0"/>
                  </a:cubicBezTo>
                  <a:cubicBezTo>
                    <a:pt x="80" y="0"/>
                    <a:pt x="223" y="0"/>
                    <a:pt x="223" y="0"/>
                  </a:cubicBezTo>
                  <a:close/>
                  <a:moveTo>
                    <a:pt x="223" y="228"/>
                  </a:moveTo>
                  <a:cubicBezTo>
                    <a:pt x="41" y="228"/>
                    <a:pt x="48" y="227"/>
                    <a:pt x="48" y="227"/>
                  </a:cubicBezTo>
                  <a:cubicBezTo>
                    <a:pt x="48" y="227"/>
                    <a:pt x="6" y="223"/>
                    <a:pt x="2" y="252"/>
                  </a:cubicBezTo>
                  <a:moveTo>
                    <a:pt x="316" y="301"/>
                  </a:moveTo>
                  <a:cubicBezTo>
                    <a:pt x="316" y="301"/>
                    <a:pt x="316" y="301"/>
                    <a:pt x="316" y="301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30" y="278"/>
                    <a:pt x="330" y="278"/>
                    <a:pt x="330" y="19"/>
                  </a:cubicBezTo>
                  <a:cubicBezTo>
                    <a:pt x="330" y="19"/>
                    <a:pt x="329" y="0"/>
                    <a:pt x="316" y="0"/>
                  </a:cubicBezTo>
                  <a:cubicBezTo>
                    <a:pt x="303" y="0"/>
                    <a:pt x="302" y="19"/>
                    <a:pt x="302" y="19"/>
                  </a:cubicBezTo>
                  <a:cubicBezTo>
                    <a:pt x="302" y="19"/>
                    <a:pt x="302" y="19"/>
                    <a:pt x="302" y="278"/>
                  </a:cubicBezTo>
                  <a:cubicBezTo>
                    <a:pt x="302" y="278"/>
                    <a:pt x="302" y="278"/>
                    <a:pt x="316" y="301"/>
                  </a:cubicBezTo>
                  <a:close/>
                  <a:moveTo>
                    <a:pt x="330" y="41"/>
                  </a:moveTo>
                  <a:cubicBezTo>
                    <a:pt x="313" y="22"/>
                    <a:pt x="302" y="43"/>
                    <a:pt x="302" y="43"/>
                  </a:cubicBezTo>
                  <a:moveTo>
                    <a:pt x="330" y="265"/>
                  </a:moveTo>
                  <a:cubicBezTo>
                    <a:pt x="316" y="244"/>
                    <a:pt x="302" y="265"/>
                    <a:pt x="302" y="265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3BEB522-445D-432F-6D89-928D269509A0}"/>
                </a:ext>
              </a:extLst>
            </p:cNvPr>
            <p:cNvSpPr txBox="1"/>
            <p:nvPr/>
          </p:nvSpPr>
          <p:spPr>
            <a:xfrm>
              <a:off x="4817644" y="3081589"/>
              <a:ext cx="2183449" cy="1107996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强化学习模型</a:t>
              </a:r>
              <a:endParaRPr lang="en-US" altLang="zh-CN" sz="2000" b="1" dirty="0">
                <a:latin typeface="+mj-ea"/>
                <a:ea typeface="+mj-ea"/>
              </a:endParaRPr>
            </a:p>
            <a:p>
              <a:r>
                <a:rPr lang="en-US" altLang="zh-CN" sz="1600" b="1" dirty="0" err="1">
                  <a:latin typeface="+mj-ea"/>
                  <a:ea typeface="+mj-ea"/>
                </a:rPr>
                <a:t>DouZero_For_HappyDouDiZhu</a:t>
              </a:r>
              <a:endParaRPr lang="en-US" altLang="zh-CN" sz="1600" b="1" dirty="0">
                <a:latin typeface="+mj-ea"/>
                <a:ea typeface="+mj-ea"/>
              </a:endParaRPr>
            </a:p>
            <a:p>
              <a:endParaRPr lang="zh-CN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D2B3D5D-2790-6C5C-0E7E-F024D6C5CFE3}"/>
                </a:ext>
              </a:extLst>
            </p:cNvPr>
            <p:cNvSpPr txBox="1"/>
            <p:nvPr/>
          </p:nvSpPr>
          <p:spPr>
            <a:xfrm>
              <a:off x="4764057" y="4145868"/>
              <a:ext cx="2617149" cy="609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应用</a:t>
              </a:r>
              <a:r>
                <a:rPr lang="en-US" altLang="zh-CN" sz="1400" dirty="0" err="1">
                  <a:latin typeface="+mn-ea"/>
                </a:rPr>
                <a:t>DouZero</a:t>
              </a:r>
              <a:r>
                <a:rPr lang="zh-CN" altLang="en-US" sz="1400" dirty="0">
                  <a:latin typeface="+mn-ea"/>
                </a:rPr>
                <a:t>模型，根据当前形势给出最佳出牌策略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4C148CB-F916-E91A-4E44-5302680D1D07}"/>
                </a:ext>
              </a:extLst>
            </p:cNvPr>
            <p:cNvGrpSpPr/>
            <p:nvPr/>
          </p:nvGrpSpPr>
          <p:grpSpPr>
            <a:xfrm>
              <a:off x="4746973" y="5371124"/>
              <a:ext cx="524665" cy="141342"/>
              <a:chOff x="10058773" y="1986783"/>
              <a:chExt cx="312798" cy="84266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817A71E-91FA-D94D-C556-1043131D40AE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D28E474-733E-4B75-DADD-03430CC9646A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9EFB6C2-F3A9-0034-1DD2-6472141ED6BE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689B98-B595-1876-D2B4-DA2E45EC4DFD}"/>
              </a:ext>
            </a:extLst>
          </p:cNvPr>
          <p:cNvGrpSpPr/>
          <p:nvPr/>
        </p:nvGrpSpPr>
        <p:grpSpPr>
          <a:xfrm>
            <a:off x="8366849" y="2070659"/>
            <a:ext cx="3166339" cy="4000501"/>
            <a:chOff x="8366849" y="2070659"/>
            <a:chExt cx="3166339" cy="4000501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453C551-CDA2-2EC0-4C0A-D1572133A5F7}"/>
                </a:ext>
              </a:extLst>
            </p:cNvPr>
            <p:cNvGrpSpPr/>
            <p:nvPr/>
          </p:nvGrpSpPr>
          <p:grpSpPr>
            <a:xfrm>
              <a:off x="8366849" y="2070659"/>
              <a:ext cx="3161625" cy="4000501"/>
              <a:chOff x="5694163" y="2334577"/>
              <a:chExt cx="807085" cy="807085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8F92574-DAF4-40A3-8C9A-6CD5CF67DE0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81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918EC05F-B10F-8CB1-581C-EC50355F959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2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EAC600B-3D7C-AD9D-5A52-492C773E43DB}"/>
                </a:ext>
              </a:extLst>
            </p:cNvPr>
            <p:cNvSpPr/>
            <p:nvPr/>
          </p:nvSpPr>
          <p:spPr>
            <a:xfrm>
              <a:off x="8371563" y="5996939"/>
              <a:ext cx="3161625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 title="Icon of a newspaper">
              <a:extLst>
                <a:ext uri="{FF2B5EF4-FFF2-40B4-BE49-F238E27FC236}">
                  <a16:creationId xmlns:a16="http://schemas.microsoft.com/office/drawing/2014/main" id="{7E76E7AA-491D-8D73-4074-7B9B4EC2581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0980" y="2431505"/>
              <a:ext cx="701129" cy="468000"/>
            </a:xfrm>
            <a:custGeom>
              <a:avLst/>
              <a:gdLst>
                <a:gd name="T0" fmla="*/ 3240 w 3738"/>
                <a:gd name="T1" fmla="*/ 0 h 2493"/>
                <a:gd name="T2" fmla="*/ 3240 w 3738"/>
                <a:gd name="T3" fmla="*/ 499 h 2493"/>
                <a:gd name="T4" fmla="*/ 3738 w 3738"/>
                <a:gd name="T5" fmla="*/ 499 h 2493"/>
                <a:gd name="T6" fmla="*/ 3738 w 3738"/>
                <a:gd name="T7" fmla="*/ 2119 h 2493"/>
                <a:gd name="T8" fmla="*/ 3365 w 3738"/>
                <a:gd name="T9" fmla="*/ 2493 h 2493"/>
                <a:gd name="T10" fmla="*/ 361 w 3738"/>
                <a:gd name="T11" fmla="*/ 2493 h 2493"/>
                <a:gd name="T12" fmla="*/ 0 w 3738"/>
                <a:gd name="T13" fmla="*/ 2132 h 2493"/>
                <a:gd name="T14" fmla="*/ 0 w 3738"/>
                <a:gd name="T15" fmla="*/ 0 h 2493"/>
                <a:gd name="T16" fmla="*/ 3240 w 3738"/>
                <a:gd name="T17" fmla="*/ 0 h 2493"/>
                <a:gd name="T18" fmla="*/ 3240 w 3738"/>
                <a:gd name="T19" fmla="*/ 499 h 2493"/>
                <a:gd name="T20" fmla="*/ 3240 w 3738"/>
                <a:gd name="T21" fmla="*/ 1994 h 2493"/>
                <a:gd name="T22" fmla="*/ 2866 w 3738"/>
                <a:gd name="T23" fmla="*/ 499 h 2493"/>
                <a:gd name="T24" fmla="*/ 374 w 3738"/>
                <a:gd name="T25" fmla="*/ 499 h 2493"/>
                <a:gd name="T26" fmla="*/ 2866 w 3738"/>
                <a:gd name="T27" fmla="*/ 1994 h 2493"/>
                <a:gd name="T28" fmla="*/ 1869 w 3738"/>
                <a:gd name="T29" fmla="*/ 1994 h 2493"/>
                <a:gd name="T30" fmla="*/ 2866 w 3738"/>
                <a:gd name="T31" fmla="*/ 1496 h 2493"/>
                <a:gd name="T32" fmla="*/ 1869 w 3738"/>
                <a:gd name="T33" fmla="*/ 1496 h 2493"/>
                <a:gd name="T34" fmla="*/ 2866 w 3738"/>
                <a:gd name="T35" fmla="*/ 997 h 2493"/>
                <a:gd name="T36" fmla="*/ 1869 w 3738"/>
                <a:gd name="T37" fmla="*/ 997 h 2493"/>
                <a:gd name="T38" fmla="*/ 498 w 3738"/>
                <a:gd name="T39" fmla="*/ 1994 h 2493"/>
                <a:gd name="T40" fmla="*/ 1495 w 3738"/>
                <a:gd name="T41" fmla="*/ 1994 h 2493"/>
                <a:gd name="T42" fmla="*/ 1495 w 3738"/>
                <a:gd name="T43" fmla="*/ 992 h 2493"/>
                <a:gd name="T44" fmla="*/ 498 w 3738"/>
                <a:gd name="T45" fmla="*/ 992 h 2493"/>
                <a:gd name="T46" fmla="*/ 498 w 3738"/>
                <a:gd name="T47" fmla="*/ 1994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38" h="2493">
                  <a:moveTo>
                    <a:pt x="3240" y="0"/>
                  </a:moveTo>
                  <a:cubicBezTo>
                    <a:pt x="3240" y="499"/>
                    <a:pt x="3240" y="499"/>
                    <a:pt x="3240" y="499"/>
                  </a:cubicBezTo>
                  <a:cubicBezTo>
                    <a:pt x="3738" y="499"/>
                    <a:pt x="3738" y="499"/>
                    <a:pt x="3738" y="499"/>
                  </a:cubicBezTo>
                  <a:cubicBezTo>
                    <a:pt x="3738" y="2119"/>
                    <a:pt x="3738" y="2119"/>
                    <a:pt x="3738" y="2119"/>
                  </a:cubicBezTo>
                  <a:cubicBezTo>
                    <a:pt x="3738" y="2325"/>
                    <a:pt x="3571" y="2493"/>
                    <a:pt x="3365" y="2493"/>
                  </a:cubicBezTo>
                  <a:cubicBezTo>
                    <a:pt x="361" y="2493"/>
                    <a:pt x="361" y="2493"/>
                    <a:pt x="361" y="2493"/>
                  </a:cubicBezTo>
                  <a:cubicBezTo>
                    <a:pt x="161" y="2493"/>
                    <a:pt x="0" y="2331"/>
                    <a:pt x="0" y="21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40" y="0"/>
                  </a:lnTo>
                  <a:close/>
                  <a:moveTo>
                    <a:pt x="3240" y="499"/>
                  </a:moveTo>
                  <a:cubicBezTo>
                    <a:pt x="3240" y="1994"/>
                    <a:pt x="3240" y="1994"/>
                    <a:pt x="3240" y="1994"/>
                  </a:cubicBezTo>
                  <a:moveTo>
                    <a:pt x="2866" y="499"/>
                  </a:moveTo>
                  <a:cubicBezTo>
                    <a:pt x="374" y="499"/>
                    <a:pt x="374" y="499"/>
                    <a:pt x="374" y="499"/>
                  </a:cubicBezTo>
                  <a:moveTo>
                    <a:pt x="2866" y="1994"/>
                  </a:moveTo>
                  <a:cubicBezTo>
                    <a:pt x="1869" y="1994"/>
                    <a:pt x="1869" y="1994"/>
                    <a:pt x="1869" y="1994"/>
                  </a:cubicBezTo>
                  <a:moveTo>
                    <a:pt x="2866" y="1496"/>
                  </a:moveTo>
                  <a:cubicBezTo>
                    <a:pt x="1869" y="1496"/>
                    <a:pt x="1869" y="1496"/>
                    <a:pt x="1869" y="1496"/>
                  </a:cubicBezTo>
                  <a:moveTo>
                    <a:pt x="2866" y="997"/>
                  </a:moveTo>
                  <a:cubicBezTo>
                    <a:pt x="1869" y="997"/>
                    <a:pt x="1869" y="997"/>
                    <a:pt x="1869" y="997"/>
                  </a:cubicBezTo>
                  <a:moveTo>
                    <a:pt x="498" y="1994"/>
                  </a:moveTo>
                  <a:cubicBezTo>
                    <a:pt x="1495" y="1994"/>
                    <a:pt x="1495" y="1994"/>
                    <a:pt x="1495" y="1994"/>
                  </a:cubicBezTo>
                  <a:cubicBezTo>
                    <a:pt x="1495" y="992"/>
                    <a:pt x="1495" y="992"/>
                    <a:pt x="1495" y="992"/>
                  </a:cubicBezTo>
                  <a:cubicBezTo>
                    <a:pt x="498" y="992"/>
                    <a:pt x="498" y="992"/>
                    <a:pt x="498" y="992"/>
                  </a:cubicBezTo>
                  <a:lnTo>
                    <a:pt x="498" y="1994"/>
                  </a:lnTo>
                  <a:close/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8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25C7E07-7C6E-8CBF-0589-DEAF4E8CB968}"/>
                </a:ext>
              </a:extLst>
            </p:cNvPr>
            <p:cNvSpPr txBox="1"/>
            <p:nvPr/>
          </p:nvSpPr>
          <p:spPr>
            <a:xfrm>
              <a:off x="8764822" y="3169146"/>
              <a:ext cx="2329898" cy="30777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r>
                <a:rPr lang="zh-CN" altLang="en-US" sz="2000" b="1" dirty="0">
                  <a:latin typeface="+mj-ea"/>
                  <a:ea typeface="+mj-ea"/>
                </a:rPr>
                <a:t>显示屏显示出牌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74D01B0-15BE-78D9-B7C0-669D70221BA6}"/>
                </a:ext>
              </a:extLst>
            </p:cNvPr>
            <p:cNvSpPr txBox="1"/>
            <p:nvPr/>
          </p:nvSpPr>
          <p:spPr>
            <a:xfrm>
              <a:off x="8764822" y="3723143"/>
              <a:ext cx="2617149" cy="93288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将出牌信息传递给主板，显示屏上显示自己的出牌，以及预测的胜率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6A344BC-4842-D697-BF0B-C8E7963769EA}"/>
                </a:ext>
              </a:extLst>
            </p:cNvPr>
            <p:cNvGrpSpPr/>
            <p:nvPr/>
          </p:nvGrpSpPr>
          <p:grpSpPr>
            <a:xfrm>
              <a:off x="8764822" y="5371124"/>
              <a:ext cx="524665" cy="141342"/>
              <a:chOff x="10058773" y="1986783"/>
              <a:chExt cx="312798" cy="8426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4B3827C-CEB2-DCCF-33E4-E4809B603AC9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AEB0131-5061-7B8B-DA72-966866C0B564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5F9F88E-7F62-86BE-A02F-298A6B858A37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D1AB90D-6AC2-67A9-6514-A40457FEC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0" t="8509" r="24575" b="54485"/>
          <a:stretch/>
        </p:blipFill>
        <p:spPr>
          <a:xfrm>
            <a:off x="2339075" y="4575410"/>
            <a:ext cx="1414930" cy="13926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1B3DEC1-4568-6542-9521-9B56C112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862" y="4781653"/>
            <a:ext cx="1285206" cy="1096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D558A27-31FC-8513-95BA-A290CDE34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80" y="4615421"/>
            <a:ext cx="1197928" cy="12624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287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16F9409-9D5D-C4FA-6817-D472F483DB05}"/>
              </a:ext>
            </a:extLst>
          </p:cNvPr>
          <p:cNvGrpSpPr/>
          <p:nvPr/>
        </p:nvGrpSpPr>
        <p:grpSpPr>
          <a:xfrm>
            <a:off x="664778" y="1937860"/>
            <a:ext cx="4992758" cy="3243560"/>
            <a:chOff x="5694163" y="2334577"/>
            <a:chExt cx="807085" cy="8070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AE525B9-F0CE-2079-6862-6B254BA0CFC8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6AF21C4-E9BF-F6E6-C3AC-01C9244DAA20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摄像头识别手牌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939027-29ED-0EB6-9D18-E2D1C88DE2D7}"/>
              </a:ext>
            </a:extLst>
          </p:cNvPr>
          <p:cNvGrpSpPr/>
          <p:nvPr/>
        </p:nvGrpSpPr>
        <p:grpSpPr>
          <a:xfrm>
            <a:off x="5141662" y="5415077"/>
            <a:ext cx="465956" cy="465956"/>
            <a:chOff x="5694163" y="2334577"/>
            <a:chExt cx="807085" cy="80708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34FE84D-9CD9-048C-282F-1AD48D3FCCA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9D04C24-BAF4-8A3B-C4ED-546B2D4387A6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458B5F-3F22-0C30-2FC6-AD5B6DB11D86}"/>
              </a:ext>
            </a:extLst>
          </p:cNvPr>
          <p:cNvGrpSpPr/>
          <p:nvPr/>
        </p:nvGrpSpPr>
        <p:grpSpPr>
          <a:xfrm>
            <a:off x="4541079" y="5415077"/>
            <a:ext cx="465956" cy="465956"/>
            <a:chOff x="5694163" y="2334577"/>
            <a:chExt cx="807085" cy="80708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453364F-5814-EFB2-FF0D-A328C344F14A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D3FF5B3-D2C8-6C3F-F1A7-E62BBF883E4E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60059D-AFA4-FA63-3F1A-B5E8028EAC6C}"/>
              </a:ext>
            </a:extLst>
          </p:cNvPr>
          <p:cNvGrpSpPr/>
          <p:nvPr/>
        </p:nvGrpSpPr>
        <p:grpSpPr>
          <a:xfrm>
            <a:off x="3940496" y="5415077"/>
            <a:ext cx="465956" cy="465956"/>
            <a:chOff x="5694163" y="2334577"/>
            <a:chExt cx="807085" cy="80708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8C3A6CC-D96F-3C38-0B7A-CCC3AD1E00F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46DB9A0-073B-0669-1B47-ECF674C7E662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F5E87C4-7CF3-C218-E4D7-17FE874214EC}"/>
              </a:ext>
            </a:extLst>
          </p:cNvPr>
          <p:cNvCxnSpPr>
            <a:cxnSpLocks/>
          </p:cNvCxnSpPr>
          <p:nvPr/>
        </p:nvCxnSpPr>
        <p:spPr>
          <a:xfrm>
            <a:off x="658812" y="5840393"/>
            <a:ext cx="31918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D6E6C71-B29C-036F-23E3-8D2947C1BF25}"/>
              </a:ext>
            </a:extLst>
          </p:cNvPr>
          <p:cNvSpPr txBox="1"/>
          <p:nvPr/>
        </p:nvSpPr>
        <p:spPr>
          <a:xfrm>
            <a:off x="6528500" y="3766407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Machine-Learning-&gt;</a:t>
            </a:r>
            <a:r>
              <a:rPr lang="en-US" altLang="zh-CN" sz="2000" b="1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mnist</a:t>
            </a:r>
            <a:r>
              <a:rPr lang="zh-CN" altLang="en-US" sz="20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数字识别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E3351E-6250-622C-C76A-9650E52D1582}"/>
              </a:ext>
            </a:extLst>
          </p:cNvPr>
          <p:cNvSpPr txBox="1"/>
          <p:nvPr/>
        </p:nvSpPr>
        <p:spPr>
          <a:xfrm>
            <a:off x="6308575" y="4230936"/>
            <a:ext cx="5218647" cy="60971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 dirty="0">
                <a:effectLst/>
                <a:latin typeface="+mn-ea"/>
                <a:cs typeface="Times New Roman" panose="02020603050405020304" pitchFamily="18" charset="0"/>
              </a:rPr>
              <a:t>本例程利用</a:t>
            </a:r>
            <a:r>
              <a:rPr lang="en-US" altLang="zh-CN" sz="1400" i="0" kern="0" spc="0" dirty="0" err="1">
                <a:effectLst/>
                <a:latin typeface="+mn-ea"/>
                <a:cs typeface="Times New Roman" panose="02020603050405020304" pitchFamily="18" charset="0"/>
              </a:rPr>
              <a:t>mnist</a:t>
            </a:r>
            <a:r>
              <a:rPr lang="zh-CN" altLang="en-US" sz="1400" i="0" kern="0" spc="0" dirty="0">
                <a:effectLst/>
                <a:latin typeface="+mn-ea"/>
                <a:cs typeface="Times New Roman" panose="02020603050405020304" pitchFamily="18" charset="0"/>
              </a:rPr>
              <a:t>数字数据集，自行训练神经网络得到手写数字识别神经网络模型，性能和准确率很高，但</a:t>
            </a:r>
            <a:r>
              <a:rPr lang="en-US" altLang="zh-CN" sz="1400" i="0" kern="0" spc="0" dirty="0">
                <a:effectLst/>
                <a:latin typeface="+mn-ea"/>
                <a:cs typeface="Times New Roman" panose="02020603050405020304" pitchFamily="18" charset="0"/>
              </a:rPr>
              <a:t>……</a:t>
            </a:r>
            <a:endParaRPr lang="zh-CN" altLang="en-US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A52DE8-C5E9-43FC-AB3A-D3A452BEB24D}"/>
              </a:ext>
            </a:extLst>
          </p:cNvPr>
          <p:cNvSpPr txBox="1"/>
          <p:nvPr/>
        </p:nvSpPr>
        <p:spPr>
          <a:xfrm>
            <a:off x="6528500" y="5002312"/>
            <a:ext cx="5218647" cy="408317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Helvetica Neue"/>
              </a:rPr>
              <a:t>EdgeImpulse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Helvetica Neue"/>
              </a:rPr>
              <a:t>在线训练</a:t>
            </a:r>
            <a:endParaRPr lang="zh-CN" altLang="en-US" sz="20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B24046-957E-8F9A-0839-DABAE28D0C6C}"/>
              </a:ext>
            </a:extLst>
          </p:cNvPr>
          <p:cNvSpPr txBox="1"/>
          <p:nvPr/>
        </p:nvSpPr>
        <p:spPr>
          <a:xfrm>
            <a:off x="6308575" y="5467867"/>
            <a:ext cx="5218647" cy="286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100" dirty="0">
                <a:effectLst/>
                <a:latin typeface="+mn-ea"/>
                <a:cs typeface="Times New Roman" panose="02020603050405020304" pitchFamily="18" charset="0"/>
              </a:rPr>
              <a:t>八百多张图片数据进行训练，针对纸牌识别效果出众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BDFE310-442E-7626-78D4-6DDE5D340610}"/>
              </a:ext>
            </a:extLst>
          </p:cNvPr>
          <p:cNvCxnSpPr>
            <a:cxnSpLocks/>
          </p:cNvCxnSpPr>
          <p:nvPr/>
        </p:nvCxnSpPr>
        <p:spPr>
          <a:xfrm>
            <a:off x="6400798" y="2574316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0BDC99C-F86F-41A2-CC14-BE003CDA9F81}"/>
              </a:ext>
            </a:extLst>
          </p:cNvPr>
          <p:cNvCxnSpPr>
            <a:cxnSpLocks/>
          </p:cNvCxnSpPr>
          <p:nvPr/>
        </p:nvCxnSpPr>
        <p:spPr>
          <a:xfrm>
            <a:off x="6400798" y="3477141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06C2CCC-A43B-52BF-D960-AF995F851CB7}"/>
              </a:ext>
            </a:extLst>
          </p:cNvPr>
          <p:cNvCxnSpPr>
            <a:cxnSpLocks/>
          </p:cNvCxnSpPr>
          <p:nvPr/>
        </p:nvCxnSpPr>
        <p:spPr>
          <a:xfrm>
            <a:off x="6400798" y="4847536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AF17250-D50F-62BA-FDE5-D3EED2463786}"/>
              </a:ext>
            </a:extLst>
          </p:cNvPr>
          <p:cNvSpPr txBox="1"/>
          <p:nvPr/>
        </p:nvSpPr>
        <p:spPr>
          <a:xfrm>
            <a:off x="6534466" y="1721646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0" dirty="0" err="1">
                <a:latin typeface="+mj-ea"/>
                <a:ea typeface="+mj-ea"/>
                <a:cs typeface="Times New Roman" panose="02020603050405020304" pitchFamily="18" charset="0"/>
              </a:rPr>
              <a:t>Find_template</a:t>
            </a:r>
            <a:r>
              <a:rPr lang="en-US" altLang="zh-CN" sz="2000" b="1" kern="0" dirty="0">
                <a:latin typeface="+mj-ea"/>
                <a:ea typeface="+mj-ea"/>
                <a:cs typeface="Times New Roman" panose="02020603050405020304" pitchFamily="18" charset="0"/>
              </a:rPr>
              <a:t>()</a:t>
            </a:r>
            <a:endParaRPr lang="zh-CN" altLang="en-US" sz="2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F9E8D4-D3ED-B69E-6276-1F4FD70AD8AB}"/>
              </a:ext>
            </a:extLst>
          </p:cNvPr>
          <p:cNvSpPr txBox="1"/>
          <p:nvPr/>
        </p:nvSpPr>
        <p:spPr>
          <a:xfrm>
            <a:off x="6314541" y="2186175"/>
            <a:ext cx="5438572" cy="286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 dirty="0">
                <a:effectLst/>
                <a:latin typeface="+mn-ea"/>
                <a:cs typeface="Times New Roman" panose="02020603050405020304" pitchFamily="18" charset="0"/>
              </a:rPr>
              <a:t>在图像中查找预先拍摄的模板，是一种基于相似度的图像匹配方法</a:t>
            </a:r>
            <a:endParaRPr lang="zh-CN" altLang="en-US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9C74FA6-AE46-FD25-00AC-E56239187958}"/>
              </a:ext>
            </a:extLst>
          </p:cNvPr>
          <p:cNvGrpSpPr/>
          <p:nvPr/>
        </p:nvGrpSpPr>
        <p:grpSpPr>
          <a:xfrm>
            <a:off x="6419850" y="1858776"/>
            <a:ext cx="127950" cy="256004"/>
            <a:chOff x="6431280" y="1858776"/>
            <a:chExt cx="127950" cy="25600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53F7B28E-5D9D-49E1-A654-FFB1C5811271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AFE3444C-E239-74EA-ED7D-8D9C620D430B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014AEB9-2851-9403-5F0D-FC4FB53061D6}"/>
              </a:ext>
            </a:extLst>
          </p:cNvPr>
          <p:cNvSpPr txBox="1"/>
          <p:nvPr/>
        </p:nvSpPr>
        <p:spPr>
          <a:xfrm>
            <a:off x="6534466" y="2620124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0" dirty="0" err="1">
                <a:latin typeface="+mj-ea"/>
                <a:ea typeface="+mj-ea"/>
                <a:cs typeface="Times New Roman" panose="02020603050405020304" pitchFamily="18" charset="0"/>
              </a:rPr>
              <a:t>Find_lbp</a:t>
            </a:r>
            <a:r>
              <a:rPr lang="en-US" altLang="zh-CN" sz="2000" b="1" kern="0" dirty="0">
                <a:latin typeface="+mj-ea"/>
                <a:ea typeface="+mj-ea"/>
                <a:cs typeface="Times New Roman" panose="02020603050405020304" pitchFamily="18" charset="0"/>
              </a:rPr>
              <a:t>()</a:t>
            </a:r>
            <a:endParaRPr lang="zh-CN" altLang="en-US" sz="2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CBC382-9E11-00FA-B59B-90D455327CB8}"/>
              </a:ext>
            </a:extLst>
          </p:cNvPr>
          <p:cNvSpPr txBox="1"/>
          <p:nvPr/>
        </p:nvSpPr>
        <p:spPr>
          <a:xfrm>
            <a:off x="6314541" y="3084653"/>
            <a:ext cx="5218647" cy="60971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i="0" kern="0" spc="0" dirty="0">
                <a:effectLst/>
                <a:latin typeface="+mn-ea"/>
                <a:cs typeface="Times New Roman" panose="02020603050405020304" pitchFamily="18" charset="0"/>
              </a:rPr>
              <a:t>LBP</a:t>
            </a:r>
            <a:r>
              <a:rPr lang="zh-CN" altLang="en-US" sz="1400" i="0" kern="0" spc="0" dirty="0">
                <a:effectLst/>
                <a:latin typeface="+mn-ea"/>
                <a:cs typeface="Times New Roman" panose="02020603050405020304" pitchFamily="18" charset="0"/>
              </a:rPr>
              <a:t>含义为局部二进制模式，是用来描述图像局部特征的算子，应用于人脸识别、目标检测</a:t>
            </a:r>
            <a:endParaRPr lang="zh-CN" altLang="en-US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FF42EB4-1942-4A31-6290-55AB32BABD55}"/>
              </a:ext>
            </a:extLst>
          </p:cNvPr>
          <p:cNvGrpSpPr/>
          <p:nvPr/>
        </p:nvGrpSpPr>
        <p:grpSpPr>
          <a:xfrm>
            <a:off x="6419850" y="2737646"/>
            <a:ext cx="127950" cy="256004"/>
            <a:chOff x="6431280" y="1858776"/>
            <a:chExt cx="127950" cy="256004"/>
          </a:xfrm>
        </p:grpSpPr>
        <p:sp>
          <p:nvSpPr>
            <p:cNvPr id="53" name="平行四边形 52">
              <a:extLst>
                <a:ext uri="{FF2B5EF4-FFF2-40B4-BE49-F238E27FC236}">
                  <a16:creationId xmlns:a16="http://schemas.microsoft.com/office/drawing/2014/main" id="{3235B0AC-5F34-3EA4-0959-B0CC70197B5C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DAC49A2-AA2B-8A95-98AD-198B45EE0385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75D663-E405-EC6B-F55B-24B53AD1EC18}"/>
              </a:ext>
            </a:extLst>
          </p:cNvPr>
          <p:cNvGrpSpPr/>
          <p:nvPr/>
        </p:nvGrpSpPr>
        <p:grpSpPr>
          <a:xfrm>
            <a:off x="6413884" y="3894549"/>
            <a:ext cx="127950" cy="256004"/>
            <a:chOff x="6431280" y="1858776"/>
            <a:chExt cx="127950" cy="256004"/>
          </a:xfrm>
        </p:grpSpPr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2B716DF2-8005-49E1-A7A4-E6593231E678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72670190-5691-8750-7D86-78389B711CF3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AA02F86-B417-B8C2-DD9B-43190ACF3071}"/>
              </a:ext>
            </a:extLst>
          </p:cNvPr>
          <p:cNvGrpSpPr/>
          <p:nvPr/>
        </p:nvGrpSpPr>
        <p:grpSpPr>
          <a:xfrm>
            <a:off x="6413884" y="5119402"/>
            <a:ext cx="127950" cy="256004"/>
            <a:chOff x="6431280" y="1858776"/>
            <a:chExt cx="127950" cy="256004"/>
          </a:xfrm>
        </p:grpSpPr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D9409D30-8A4C-1EF8-0E29-EE5F92C20326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>
              <a:extLst>
                <a:ext uri="{FF2B5EF4-FFF2-40B4-BE49-F238E27FC236}">
                  <a16:creationId xmlns:a16="http://schemas.microsoft.com/office/drawing/2014/main" id="{FEC4BB04-F06E-DD38-D885-40D4EE72A950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EBC7C500-2C27-05F9-9392-7BFCDAF38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2" t="11366" b="5988"/>
          <a:stretch/>
        </p:blipFill>
        <p:spPr>
          <a:xfrm>
            <a:off x="1692290" y="3823724"/>
            <a:ext cx="1966578" cy="1357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2C9AF3-A21B-77AF-FC61-5E0EAF103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52" b="-5022"/>
          <a:stretch/>
        </p:blipFill>
        <p:spPr>
          <a:xfrm>
            <a:off x="3332584" y="3033567"/>
            <a:ext cx="2194731" cy="18189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D776A9-D746-5F06-C255-93205E260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5" b="5167"/>
          <a:stretch/>
        </p:blipFill>
        <p:spPr>
          <a:xfrm>
            <a:off x="853852" y="2078012"/>
            <a:ext cx="2996788" cy="192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5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8143" y="511529"/>
            <a:ext cx="5804459" cy="443198"/>
          </a:xfrm>
        </p:spPr>
        <p:txBody>
          <a:bodyPr/>
          <a:lstStyle/>
          <a:p>
            <a:r>
              <a:rPr lang="en-US" altLang="zh-CN" dirty="0" err="1"/>
              <a:t>EdgeImpulse</a:t>
            </a:r>
            <a:r>
              <a:rPr lang="zh-CN" altLang="en-US" dirty="0"/>
              <a:t>在线训练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FA4D7-029E-C27F-EBBD-797489AC6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2" t="13646" r="1797"/>
          <a:stretch/>
        </p:blipFill>
        <p:spPr>
          <a:xfrm>
            <a:off x="6472542" y="1268408"/>
            <a:ext cx="4952541" cy="53191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E9930D-3B38-4649-F6AA-3E3A208F7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4" t="7740" r="2097" b="8458"/>
          <a:stretch/>
        </p:blipFill>
        <p:spPr>
          <a:xfrm>
            <a:off x="766917" y="1425622"/>
            <a:ext cx="4857135" cy="51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6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8143" y="511529"/>
            <a:ext cx="5804459" cy="443198"/>
          </a:xfrm>
        </p:spPr>
        <p:txBody>
          <a:bodyPr/>
          <a:lstStyle/>
          <a:p>
            <a:r>
              <a:rPr lang="en-US" altLang="zh-CN" dirty="0" err="1"/>
              <a:t>EdgeImpulse</a:t>
            </a:r>
            <a:r>
              <a:rPr lang="zh-CN" altLang="en-US" dirty="0"/>
              <a:t>在线训练</a:t>
            </a:r>
          </a:p>
        </p:txBody>
      </p:sp>
      <p:pic>
        <p:nvPicPr>
          <p:cNvPr id="2" name="5c3213875eed3313f23d6dc1e69b6efa">
            <a:hlinkClick r:id="" action="ppaction://media"/>
            <a:extLst>
              <a:ext uri="{FF2B5EF4-FFF2-40B4-BE49-F238E27FC236}">
                <a16:creationId xmlns:a16="http://schemas.microsoft.com/office/drawing/2014/main" id="{2F1C852E-7FDB-0695-C12C-2D5B5BEC3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4040" y="1303445"/>
            <a:ext cx="2857715" cy="5043026"/>
          </a:xfrm>
          <a:prstGeom prst="rect">
            <a:avLst/>
          </a:prstGeom>
        </p:spPr>
      </p:pic>
      <p:pic>
        <p:nvPicPr>
          <p:cNvPr id="5" name="8e93918c4f5a71eeb2e11f726fb90121">
            <a:hlinkClick r:id="" action="ppaction://media"/>
            <a:extLst>
              <a:ext uri="{FF2B5EF4-FFF2-40B4-BE49-F238E27FC236}">
                <a16:creationId xmlns:a16="http://schemas.microsoft.com/office/drawing/2014/main" id="{407AD26D-FA82-4F54-CECA-C80272E163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40246" y="1303445"/>
            <a:ext cx="2857715" cy="50430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879FC0-8659-919A-3311-FCD6742E3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32380"/>
            <a:ext cx="2071588" cy="15530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DDB7E7-3849-9756-A672-C69315D8C8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85464"/>
            <a:ext cx="2071588" cy="1553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8FED43-C9E9-03FB-6D4A-11C59EC67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20412" y="1432380"/>
            <a:ext cx="2071588" cy="15530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08F498-6CFF-28B7-5BAD-CA90ADC6E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20412" y="2985464"/>
            <a:ext cx="2071588" cy="15530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562FCF-03B8-3167-59DB-DC8874C9F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38548"/>
            <a:ext cx="2071588" cy="15530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986057-BD6A-82ED-0E75-A77990CD26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20412" y="4538548"/>
            <a:ext cx="2071588" cy="15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1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77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0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Douzero</a:t>
            </a:r>
            <a:r>
              <a:rPr lang="zh-CN" altLang="en-US" dirty="0"/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65E6D1-B204-A537-DB40-262FDE78A026}"/>
              </a:ext>
            </a:extLst>
          </p:cNvPr>
          <p:cNvSpPr txBox="1"/>
          <p:nvPr/>
        </p:nvSpPr>
        <p:spPr>
          <a:xfrm>
            <a:off x="3048582" y="3093619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https://b23.tv/09MoFlx</a:t>
            </a:r>
            <a:endParaRPr lang="zh-CN" altLang="en-US" dirty="0"/>
          </a:p>
        </p:txBody>
      </p:sp>
      <p:pic>
        <p:nvPicPr>
          <p:cNvPr id="5" name="图片 4">
            <a:hlinkClick r:id="rId2"/>
            <a:extLst>
              <a:ext uri="{FF2B5EF4-FFF2-40B4-BE49-F238E27FC236}">
                <a16:creationId xmlns:a16="http://schemas.microsoft.com/office/drawing/2014/main" id="{DD77BD45-5893-96CB-D298-716F8322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47" y="1513954"/>
            <a:ext cx="9143363" cy="51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48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F5B24E-C646-EA9D-854C-EBCFDC1A0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05" y="1392718"/>
            <a:ext cx="8627989" cy="5003739"/>
          </a:xfrm>
          <a:prstGeom prst="rect">
            <a:avLst/>
          </a:prstGeom>
        </p:spPr>
      </p:pic>
      <p:sp>
        <p:nvSpPr>
          <p:cNvPr id="18" name="文本占位符 26">
            <a:extLst>
              <a:ext uri="{FF2B5EF4-FFF2-40B4-BE49-F238E27FC236}">
                <a16:creationId xmlns:a16="http://schemas.microsoft.com/office/drawing/2014/main" id="{B9AD733B-E103-7E1F-CE7F-BC3B8FC5F721}"/>
              </a:ext>
            </a:extLst>
          </p:cNvPr>
          <p:cNvSpPr txBox="1">
            <a:spLocks/>
          </p:cNvSpPr>
          <p:nvPr/>
        </p:nvSpPr>
        <p:spPr>
          <a:xfrm>
            <a:off x="1650489" y="557791"/>
            <a:ext cx="862798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Douzero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75116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B7CEC0-BA89-009C-3503-DF6EC6373927}"/>
              </a:ext>
            </a:extLst>
          </p:cNvPr>
          <p:cNvGrpSpPr/>
          <p:nvPr/>
        </p:nvGrpSpPr>
        <p:grpSpPr>
          <a:xfrm>
            <a:off x="801141" y="1554908"/>
            <a:ext cx="9587565" cy="3903564"/>
            <a:chOff x="801141" y="1554908"/>
            <a:chExt cx="9587565" cy="390356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5934F3A-189A-F47B-4E58-206E4BADB44E}"/>
                </a:ext>
              </a:extLst>
            </p:cNvPr>
            <p:cNvSpPr txBox="1">
              <a:spLocks/>
            </p:cNvSpPr>
            <p:nvPr/>
          </p:nvSpPr>
          <p:spPr>
            <a:xfrm>
              <a:off x="801141" y="3025561"/>
              <a:ext cx="4033906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+mj-lt"/>
                <a:buNone/>
                <a:defRPr sz="4800" b="0" kern="1200">
                  <a:solidFill>
                    <a:schemeClr val="tx1">
                      <a:alpha val="7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ea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arenR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/>
                <a:t>CONTENTS</a:t>
              </a:r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DA38A6F-F133-DFB3-60D0-51B0499A6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40840" y="1577535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40AE33-3D53-6385-96DA-11F886FDADE1}"/>
                </a:ext>
              </a:extLst>
            </p:cNvPr>
            <p:cNvGrpSpPr/>
            <p:nvPr/>
          </p:nvGrpSpPr>
          <p:grpSpPr>
            <a:xfrm>
              <a:off x="6347657" y="1554908"/>
              <a:ext cx="4041049" cy="3903564"/>
              <a:chOff x="6347657" y="1554908"/>
              <a:chExt cx="4041049" cy="3903564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6F8288E1-A308-7C60-85E1-945EB8FEC9ED}"/>
                  </a:ext>
                </a:extLst>
              </p:cNvPr>
              <p:cNvGrpSpPr/>
              <p:nvPr/>
            </p:nvGrpSpPr>
            <p:grpSpPr>
              <a:xfrm>
                <a:off x="6347657" y="1554908"/>
                <a:ext cx="3975756" cy="637389"/>
                <a:chOff x="6347657" y="1554908"/>
                <a:chExt cx="3975756" cy="637389"/>
              </a:xfrm>
            </p:grpSpPr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4441C508-4177-2C9E-6E50-40E03D8CF5A5}"/>
                    </a:ext>
                  </a:extLst>
                </p:cNvPr>
                <p:cNvSpPr/>
                <p:nvPr/>
              </p:nvSpPr>
              <p:spPr>
                <a:xfrm>
                  <a:off x="6347657" y="1554908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01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D7C6BF78-7D4F-6047-BF55-D494723A3A49}"/>
                    </a:ext>
                  </a:extLst>
                </p:cNvPr>
                <p:cNvGrpSpPr/>
                <p:nvPr/>
              </p:nvGrpSpPr>
              <p:grpSpPr>
                <a:xfrm>
                  <a:off x="10063005" y="2127976"/>
                  <a:ext cx="169714" cy="45720"/>
                  <a:chOff x="10063005" y="2127976"/>
                  <a:chExt cx="169714" cy="45720"/>
                </a:xfrm>
              </p:grpSpPr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2B0D0CE3-EA73-3CDA-4A4F-7BB3D2702517}"/>
                      </a:ext>
                    </a:extLst>
                  </p:cNvPr>
                  <p:cNvSpPr/>
                  <p:nvPr/>
                </p:nvSpPr>
                <p:spPr>
                  <a:xfrm>
                    <a:off x="10063005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C2023A27-492C-BD72-3311-F43218EF5566}"/>
                      </a:ext>
                    </a:extLst>
                  </p:cNvPr>
                  <p:cNvSpPr/>
                  <p:nvPr/>
                </p:nvSpPr>
                <p:spPr>
                  <a:xfrm>
                    <a:off x="10126399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5E7667CE-EB47-CD62-68C4-71573C921466}"/>
                      </a:ext>
                    </a:extLst>
                  </p:cNvPr>
                  <p:cNvSpPr/>
                  <p:nvPr/>
                </p:nvSpPr>
                <p:spPr>
                  <a:xfrm>
                    <a:off x="10186999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A62C6DA-A2A6-6F5C-AF6C-BFB801A69D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1620418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小车循迹</a:t>
                  </a:r>
                  <a:endParaRPr lang="en-US" altLang="zh-CN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012B65F5-F136-0F00-6898-7C284275EA5D}"/>
                    </a:ext>
                  </a:extLst>
                </p:cNvPr>
                <p:cNvSpPr txBox="1"/>
                <p:nvPr/>
              </p:nvSpPr>
              <p:spPr>
                <a:xfrm>
                  <a:off x="7119413" y="1976853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Trolley follow</a:t>
                  </a:r>
                  <a:endParaRPr lang="zh-CN" altLang="en-US" sz="14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1D49F0D7-A15C-C66E-53EA-74C2999D6535}"/>
                  </a:ext>
                </a:extLst>
              </p:cNvPr>
              <p:cNvGrpSpPr/>
              <p:nvPr/>
            </p:nvGrpSpPr>
            <p:grpSpPr>
              <a:xfrm>
                <a:off x="6347657" y="2365889"/>
                <a:ext cx="3975756" cy="642952"/>
                <a:chOff x="6347657" y="2365889"/>
                <a:chExt cx="3975756" cy="642952"/>
              </a:xfrm>
            </p:grpSpPr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BD95AC41-261D-1668-F4B6-1C20D2DE8BEC}"/>
                    </a:ext>
                  </a:extLst>
                </p:cNvPr>
                <p:cNvSpPr/>
                <p:nvPr/>
              </p:nvSpPr>
              <p:spPr>
                <a:xfrm>
                  <a:off x="6347657" y="2365889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02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3D56AC0B-B4EA-2C0E-08A0-8744EF5F54D4}"/>
                    </a:ext>
                  </a:extLst>
                </p:cNvPr>
                <p:cNvGrpSpPr/>
                <p:nvPr/>
              </p:nvGrpSpPr>
              <p:grpSpPr>
                <a:xfrm>
                  <a:off x="10063005" y="2930402"/>
                  <a:ext cx="169714" cy="45720"/>
                  <a:chOff x="10063005" y="2930402"/>
                  <a:chExt cx="169714" cy="45720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888E9B16-4B65-4466-A231-1BD6F240BAEA}"/>
                      </a:ext>
                    </a:extLst>
                  </p:cNvPr>
                  <p:cNvSpPr/>
                  <p:nvPr/>
                </p:nvSpPr>
                <p:spPr>
                  <a:xfrm>
                    <a:off x="10063005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4CD50B94-07EE-377B-804C-7A52F7DC654C}"/>
                      </a:ext>
                    </a:extLst>
                  </p:cNvPr>
                  <p:cNvSpPr/>
                  <p:nvPr/>
                </p:nvSpPr>
                <p:spPr>
                  <a:xfrm>
                    <a:off x="10126399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750762FC-31A3-1429-B311-9CF2A490AFF0}"/>
                      </a:ext>
                    </a:extLst>
                  </p:cNvPr>
                  <p:cNvSpPr/>
                  <p:nvPr/>
                </p:nvSpPr>
                <p:spPr>
                  <a:xfrm>
                    <a:off x="10186999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26D3E30-4BB0-AAEB-B797-EDF90E763C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2434061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智能避障</a:t>
                  </a: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B3FC085F-01C0-589A-14C3-EBFDFF8BD7B3}"/>
                    </a:ext>
                  </a:extLst>
                </p:cNvPr>
                <p:cNvSpPr txBox="1"/>
                <p:nvPr/>
              </p:nvSpPr>
              <p:spPr>
                <a:xfrm>
                  <a:off x="7119413" y="2793397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Intelligent obstacle avoidance</a:t>
                  </a:r>
                  <a:endParaRPr lang="zh-CN" altLang="en-US" sz="14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8A9792B0-BC13-B214-34B9-82D6E12EAB87}"/>
                  </a:ext>
                </a:extLst>
              </p:cNvPr>
              <p:cNvGrpSpPr/>
              <p:nvPr/>
            </p:nvGrpSpPr>
            <p:grpSpPr>
              <a:xfrm>
                <a:off x="6347657" y="3176870"/>
                <a:ext cx="4041049" cy="648515"/>
                <a:chOff x="6347657" y="3176870"/>
                <a:chExt cx="4041049" cy="648515"/>
              </a:xfrm>
            </p:grpSpPr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3DFA37DA-EC07-CFE8-01E5-FBA09D9FD914}"/>
                    </a:ext>
                  </a:extLst>
                </p:cNvPr>
                <p:cNvSpPr/>
                <p:nvPr/>
              </p:nvSpPr>
              <p:spPr>
                <a:xfrm>
                  <a:off x="6347657" y="3176870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03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440D68B9-EF1F-82BD-492C-9C9E7E823BFD}"/>
                    </a:ext>
                  </a:extLst>
                </p:cNvPr>
                <p:cNvGrpSpPr/>
                <p:nvPr/>
              </p:nvGrpSpPr>
              <p:grpSpPr>
                <a:xfrm>
                  <a:off x="10063005" y="3732828"/>
                  <a:ext cx="169714" cy="45720"/>
                  <a:chOff x="10063005" y="3732828"/>
                  <a:chExt cx="169714" cy="45720"/>
                </a:xfrm>
              </p:grpSpPr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618AF8F3-1F98-A2D0-550E-0DDF96D8F5EE}"/>
                      </a:ext>
                    </a:extLst>
                  </p:cNvPr>
                  <p:cNvSpPr/>
                  <p:nvPr/>
                </p:nvSpPr>
                <p:spPr>
                  <a:xfrm>
                    <a:off x="10063005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CC480360-AF93-8FD3-BB67-EB5BAD25A3F4}"/>
                      </a:ext>
                    </a:extLst>
                  </p:cNvPr>
                  <p:cNvSpPr/>
                  <p:nvPr/>
                </p:nvSpPr>
                <p:spPr>
                  <a:xfrm>
                    <a:off x="10126399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A586B56C-DE1B-8B57-CBFD-F0C58C40AB78}"/>
                      </a:ext>
                    </a:extLst>
                  </p:cNvPr>
                  <p:cNvSpPr/>
                  <p:nvPr/>
                </p:nvSpPr>
                <p:spPr>
                  <a:xfrm>
                    <a:off x="10186999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740DD18-A51A-5CA4-2711-AE85AB35368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3247704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推球射门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469A8DF-9044-FFFD-CFF4-F67663CB38DE}"/>
                    </a:ext>
                  </a:extLst>
                </p:cNvPr>
                <p:cNvSpPr txBox="1"/>
                <p:nvPr/>
              </p:nvSpPr>
              <p:spPr>
                <a:xfrm>
                  <a:off x="7119413" y="3609941"/>
                  <a:ext cx="3269293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Push the ball to shoot</a:t>
                  </a: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3DCA6E5A-B38D-D1BB-5928-681C571FEF70}"/>
                  </a:ext>
                </a:extLst>
              </p:cNvPr>
              <p:cNvGrpSpPr/>
              <p:nvPr/>
            </p:nvGrpSpPr>
            <p:grpSpPr>
              <a:xfrm>
                <a:off x="6347657" y="3987850"/>
                <a:ext cx="3975756" cy="654079"/>
                <a:chOff x="6347657" y="3987850"/>
                <a:chExt cx="3975756" cy="654079"/>
              </a:xfrm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7CFA0A5-C9E7-0148-8CDD-DFF8C9CA8D3A}"/>
                    </a:ext>
                  </a:extLst>
                </p:cNvPr>
                <p:cNvSpPr/>
                <p:nvPr/>
              </p:nvSpPr>
              <p:spPr>
                <a:xfrm>
                  <a:off x="6347657" y="3987850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04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A32C161B-E19F-8310-2CF5-98E9FDC78827}"/>
                    </a:ext>
                  </a:extLst>
                </p:cNvPr>
                <p:cNvGrpSpPr/>
                <p:nvPr/>
              </p:nvGrpSpPr>
              <p:grpSpPr>
                <a:xfrm>
                  <a:off x="10063005" y="4535254"/>
                  <a:ext cx="169714" cy="45720"/>
                  <a:chOff x="10063005" y="4535254"/>
                  <a:chExt cx="169714" cy="45720"/>
                </a:xfrm>
              </p:grpSpPr>
              <p:sp>
                <p:nvSpPr>
                  <p:cNvPr id="73" name="椭圆 72">
                    <a:extLst>
                      <a:ext uri="{FF2B5EF4-FFF2-40B4-BE49-F238E27FC236}">
                        <a16:creationId xmlns:a16="http://schemas.microsoft.com/office/drawing/2014/main" id="{EEE2BA3C-B122-9F71-0266-344526BE4FA0}"/>
                      </a:ext>
                    </a:extLst>
                  </p:cNvPr>
                  <p:cNvSpPr/>
                  <p:nvPr/>
                </p:nvSpPr>
                <p:spPr>
                  <a:xfrm>
                    <a:off x="10063005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EF8E7F06-A647-E4AF-E774-861C262B163C}"/>
                      </a:ext>
                    </a:extLst>
                  </p:cNvPr>
                  <p:cNvSpPr/>
                  <p:nvPr/>
                </p:nvSpPr>
                <p:spPr>
                  <a:xfrm>
                    <a:off x="10126399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椭圆 74">
                    <a:extLst>
                      <a:ext uri="{FF2B5EF4-FFF2-40B4-BE49-F238E27FC236}">
                        <a16:creationId xmlns:a16="http://schemas.microsoft.com/office/drawing/2014/main" id="{E5A54741-CE17-2E4C-C62F-88020904E3BD}"/>
                      </a:ext>
                    </a:extLst>
                  </p:cNvPr>
                  <p:cNvSpPr/>
                  <p:nvPr/>
                </p:nvSpPr>
                <p:spPr>
                  <a:xfrm>
                    <a:off x="10186999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3ED0F3A-42C3-63FB-A7FE-46D9DA9F34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4061347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电源升压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C2636360-A6AB-AEBF-47CC-169C97EC9F16}"/>
                    </a:ext>
                  </a:extLst>
                </p:cNvPr>
                <p:cNvSpPr txBox="1"/>
                <p:nvPr/>
              </p:nvSpPr>
              <p:spPr>
                <a:xfrm>
                  <a:off x="7119413" y="4426485"/>
                  <a:ext cx="280304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Power boost</a:t>
                  </a:r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39290C38-76D6-0AF5-B995-02CA427CC663}"/>
                  </a:ext>
                </a:extLst>
              </p:cNvPr>
              <p:cNvGrpSpPr/>
              <p:nvPr/>
            </p:nvGrpSpPr>
            <p:grpSpPr>
              <a:xfrm>
                <a:off x="6347657" y="4798832"/>
                <a:ext cx="3975756" cy="659640"/>
                <a:chOff x="6347657" y="4798832"/>
                <a:chExt cx="3975756" cy="659640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E8F46B3D-7F7F-757F-C180-5730A6C1EF46}"/>
                    </a:ext>
                  </a:extLst>
                </p:cNvPr>
                <p:cNvSpPr/>
                <p:nvPr/>
              </p:nvSpPr>
              <p:spPr>
                <a:xfrm>
                  <a:off x="6347657" y="4798832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05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506E224E-D7B4-DDD2-290C-D5523897B8B4}"/>
                    </a:ext>
                  </a:extLst>
                </p:cNvPr>
                <p:cNvGrpSpPr/>
                <p:nvPr/>
              </p:nvGrpSpPr>
              <p:grpSpPr>
                <a:xfrm>
                  <a:off x="10063005" y="5337680"/>
                  <a:ext cx="169714" cy="45720"/>
                  <a:chOff x="10063005" y="5337680"/>
                  <a:chExt cx="169714" cy="45720"/>
                </a:xfrm>
              </p:grpSpPr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4B4DF05B-97CA-6E2E-909B-F973521AE695}"/>
                      </a:ext>
                    </a:extLst>
                  </p:cNvPr>
                  <p:cNvSpPr/>
                  <p:nvPr/>
                </p:nvSpPr>
                <p:spPr>
                  <a:xfrm>
                    <a:off x="10063005" y="5337680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椭圆 77">
                    <a:extLst>
                      <a:ext uri="{FF2B5EF4-FFF2-40B4-BE49-F238E27FC236}">
                        <a16:creationId xmlns:a16="http://schemas.microsoft.com/office/drawing/2014/main" id="{A4166B06-4273-E218-642C-92593F50066E}"/>
                      </a:ext>
                    </a:extLst>
                  </p:cNvPr>
                  <p:cNvSpPr/>
                  <p:nvPr/>
                </p:nvSpPr>
                <p:spPr>
                  <a:xfrm>
                    <a:off x="10126399" y="5337680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椭圆 78">
                    <a:extLst>
                      <a:ext uri="{FF2B5EF4-FFF2-40B4-BE49-F238E27FC236}">
                        <a16:creationId xmlns:a16="http://schemas.microsoft.com/office/drawing/2014/main" id="{190A667F-0645-575B-EE77-B608C4BD7342}"/>
                      </a:ext>
                    </a:extLst>
                  </p:cNvPr>
                  <p:cNvSpPr/>
                  <p:nvPr/>
                </p:nvSpPr>
                <p:spPr>
                  <a:xfrm>
                    <a:off x="10186999" y="5337680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3684C54A-75FB-9707-9E1F-F8E185A283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4874991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j-ea"/>
                      <a:ea typeface="+mj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dirty="0"/>
                    <a:t>创新功能</a:t>
                  </a: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CB1AE4B-23A2-9240-0D71-FDDD39112DC1}"/>
                    </a:ext>
                  </a:extLst>
                </p:cNvPr>
                <p:cNvSpPr txBox="1"/>
                <p:nvPr/>
              </p:nvSpPr>
              <p:spPr>
                <a:xfrm>
                  <a:off x="7119413" y="5243028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Innovative features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7854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ED8BA60-5FFF-DAD0-7A96-9620DCCF1577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1F9A506-201A-A369-47E7-A1D0CF8C4DCE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推球射门</a:t>
              </a:r>
              <a:r>
                <a:rPr lang="en-US" altLang="zh-CN" sz="3600" dirty="0"/>
                <a:t>(</a:t>
              </a:r>
              <a:r>
                <a:rPr lang="zh-CN" altLang="en-US" sz="3600" dirty="0"/>
                <a:t>比赛</a:t>
              </a:r>
              <a:r>
                <a:rPr lang="en-US" altLang="zh-CN" sz="3600" dirty="0"/>
                <a:t>)</a:t>
              </a:r>
              <a:endParaRPr lang="zh-CN" altLang="en-US" sz="3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FF7D94-AA88-1508-90E3-CF186C236DD7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 dirty="0">
                  <a:solidFill>
                    <a:schemeClr val="accent1"/>
                  </a:solidFill>
                </a:rPr>
                <a:t>06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1F7F11-B6EC-1529-CB58-D209B91BA9D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14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FF65F1-2FFF-E327-E839-F643927680C8}"/>
              </a:ext>
            </a:extLst>
          </p:cNvPr>
          <p:cNvSpPr txBox="1"/>
          <p:nvPr/>
        </p:nvSpPr>
        <p:spPr>
          <a:xfrm>
            <a:off x="888879" y="4185310"/>
            <a:ext cx="7180194" cy="20313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just"/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带球射门</a:t>
            </a:r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/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0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通过后轮的旋转和左右轮的差速来调整小车的相对位置</a:t>
            </a:r>
            <a:endParaRPr lang="en-US" altLang="zh-CN" sz="2000" b="1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b="1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000" b="1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在离球较近的时候为了稳定带球，车朝向球的速度会越来越大</a:t>
            </a:r>
            <a:endParaRPr lang="en-US" altLang="zh-CN" sz="2000" b="1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400" b="1" kern="0" dirty="0">
              <a:effectLst/>
              <a:latin typeface="+mj-ea"/>
              <a:ea typeface="+mj-ea"/>
            </a:endParaRP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推球射门（比赛）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B57267-FE68-5C76-4940-9E62DAAF60E3}"/>
              </a:ext>
            </a:extLst>
          </p:cNvPr>
          <p:cNvSpPr txBox="1"/>
          <p:nvPr/>
        </p:nvSpPr>
        <p:spPr>
          <a:xfrm>
            <a:off x="888879" y="1669482"/>
            <a:ext cx="7180194" cy="20313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just"/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找球 </a:t>
            </a:r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/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20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原地转圈找球</a:t>
            </a:r>
            <a:endParaRPr lang="en-US" altLang="zh-CN" sz="2000" b="1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endParaRPr lang="en-US" altLang="zh-CN" sz="2000" b="1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r>
              <a:rPr lang="en-US" altLang="zh-CN" sz="20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2000" b="1" kern="0" dirty="0">
                <a:latin typeface="华文中宋" panose="02010600040101010101" pitchFamily="2" charset="-122"/>
                <a:ea typeface="华文中宋" panose="02010600040101010101" pitchFamily="2" charset="-122"/>
              </a:rPr>
              <a:t>找到后依照此时球的位置分为五个区间做不同的运动细化调整</a:t>
            </a:r>
            <a:endParaRPr lang="en-US" altLang="zh-CN" sz="2000" b="1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endParaRPr lang="zh-CN" altLang="en-US" sz="2400" b="1" kern="0" dirty="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471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推球射门（比赛）</a:t>
            </a:r>
          </a:p>
        </p:txBody>
      </p:sp>
      <p:pic>
        <p:nvPicPr>
          <p:cNvPr id="2" name="796e3dc10b161b210fb1ba5b51faff78">
            <a:hlinkClick r:id="" action="ppaction://media"/>
            <a:extLst>
              <a:ext uri="{FF2B5EF4-FFF2-40B4-BE49-F238E27FC236}">
                <a16:creationId xmlns:a16="http://schemas.microsoft.com/office/drawing/2014/main" id="{962438C2-5FB4-640E-7638-682F4307C4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432265"/>
            <a:ext cx="8128000" cy="4572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6BD695-9D71-54DD-44F1-6CF727447FCA}"/>
              </a:ext>
            </a:extLst>
          </p:cNvPr>
          <p:cNvSpPr txBox="1"/>
          <p:nvPr/>
        </p:nvSpPr>
        <p:spPr>
          <a:xfrm>
            <a:off x="4337075" y="6216635"/>
            <a:ext cx="7180194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just"/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很忙但不知道在忙什么。。。</a:t>
            </a:r>
            <a:endParaRPr lang="en-US" altLang="zh-CN" sz="2000" b="1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400" b="1" kern="0" dirty="0"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75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81F9ED0-A5DE-B94E-172D-512D1CFBF56A}"/>
              </a:ext>
            </a:extLst>
          </p:cNvPr>
          <p:cNvGrpSpPr/>
          <p:nvPr/>
        </p:nvGrpSpPr>
        <p:grpSpPr>
          <a:xfrm>
            <a:off x="1224173" y="2027826"/>
            <a:ext cx="9660622" cy="1778733"/>
            <a:chOff x="1224173" y="2027826"/>
            <a:chExt cx="9660622" cy="1778733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EA50377-89E5-F5A6-6128-0FAE9A1F5250}"/>
                </a:ext>
              </a:extLst>
            </p:cNvPr>
            <p:cNvCxnSpPr/>
            <p:nvPr/>
          </p:nvCxnSpPr>
          <p:spPr>
            <a:xfrm>
              <a:off x="1320305" y="2051641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40A312-8296-D166-BD87-11A333EEC421}"/>
                </a:ext>
              </a:extLst>
            </p:cNvPr>
            <p:cNvGrpSpPr/>
            <p:nvPr/>
          </p:nvGrpSpPr>
          <p:grpSpPr>
            <a:xfrm>
              <a:off x="9185852" y="2027826"/>
              <a:ext cx="1522676" cy="1522676"/>
              <a:chOff x="8623139" y="2314936"/>
              <a:chExt cx="1064871" cy="1064871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DF3CCBC-4E5D-4061-D577-8D168676E2C5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D1BA4426-2C5A-C598-7D68-F4DA49F7B506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AB1BE94-B917-5FC3-846D-F2F9020B1FBE}"/>
                </a:ext>
              </a:extLst>
            </p:cNvPr>
            <p:cNvGrpSpPr/>
            <p:nvPr/>
          </p:nvGrpSpPr>
          <p:grpSpPr>
            <a:xfrm>
              <a:off x="10103107" y="2990759"/>
              <a:ext cx="781688" cy="781688"/>
              <a:chOff x="8623139" y="2314936"/>
              <a:chExt cx="1064871" cy="1064871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5E2D4E5A-F62C-17DF-8AE5-E85F478DD856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2BC62444-7197-577A-046E-6EFEE41610E8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0C3806C-8CE2-96BA-86DC-275E0B221D46}"/>
                </a:ext>
              </a:extLst>
            </p:cNvPr>
            <p:cNvGrpSpPr/>
            <p:nvPr/>
          </p:nvGrpSpPr>
          <p:grpSpPr>
            <a:xfrm>
              <a:off x="1224173" y="2540567"/>
              <a:ext cx="6725966" cy="1265992"/>
              <a:chOff x="1224173" y="2540567"/>
              <a:chExt cx="6725966" cy="1265992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09CC23-1A34-8EEF-6119-BF67E5106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5289" y="2540567"/>
                <a:ext cx="6256386" cy="830997"/>
              </a:xfrm>
              <a:prstGeom prst="rect">
                <a:avLst/>
              </a:prstGeom>
            </p:spPr>
            <p:txBody>
              <a:bodyPr vert="horz" lIns="90000" tIns="0" rIns="91440" bIns="0" rtlCol="0" anchor="b">
                <a:sp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zh-CN" altLang="en-US" sz="5400" b="1" kern="1200" dirty="0">
                    <a:solidFill>
                      <a:schemeClr val="tx1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r>
                  <a:rPr lang="zh-CN" altLang="en-US"/>
                  <a:t>谢谢观看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2585C8-B245-F690-4F34-D297C4F96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4173" y="3393112"/>
                <a:ext cx="6725966" cy="413447"/>
              </a:xfrm>
              <a:prstGeom prst="rect">
                <a:avLst/>
              </a:prstGeom>
            </p:spPr>
            <p:txBody>
              <a:bodyPr vert="horz" wrap="square" lIns="91440" tIns="0" rIns="9144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zh-CN" altLang="en-US" sz="2400" kern="1200">
                    <a:solidFill>
                      <a:schemeClr val="tx1"/>
                    </a:solidFill>
                    <a:latin typeface="+mn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>
                    <a:solidFill>
                      <a:schemeClr val="tx1">
                        <a:lumMod val="50000"/>
                        <a:lumOff val="50000"/>
                        <a:alpha val="61000"/>
                      </a:schemeClr>
                    </a:solidFill>
                  </a:rPr>
                  <a:t>THANKS FOR WATCHING</a:t>
                </a: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0F3AF01-6102-BBD8-8466-7893DEE86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1" r="12664"/>
          <a:stretch/>
        </p:blipFill>
        <p:spPr>
          <a:xfrm>
            <a:off x="9305008" y="2174572"/>
            <a:ext cx="1284363" cy="1264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3D70E0-EA98-296D-BB80-02F53255B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1" r="12664"/>
          <a:stretch/>
        </p:blipFill>
        <p:spPr>
          <a:xfrm>
            <a:off x="10232972" y="3114588"/>
            <a:ext cx="591735" cy="582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6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1ECCEF-33A2-7178-9446-555D2B646EBE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2C8754A-C0BC-CA8A-E5B9-81BFD023AEBD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小车循迹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A3B0116-898D-B6F3-DCA7-3B0C38BBB0CF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 dirty="0">
                  <a:solidFill>
                    <a:schemeClr val="accent1"/>
                  </a:solidFill>
                </a:rPr>
                <a:t>01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5337544-7299-1C59-ACCD-97FA6B69C87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41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小车循迹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A54057-8D71-5C14-954F-EE0568CB3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19" y="1619841"/>
            <a:ext cx="4502906" cy="31546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AC7758-513E-7592-113B-BCB535159A0B}"/>
              </a:ext>
            </a:extLst>
          </p:cNvPr>
          <p:cNvSpPr txBox="1"/>
          <p:nvPr/>
        </p:nvSpPr>
        <p:spPr>
          <a:xfrm>
            <a:off x="7152361" y="1619841"/>
            <a:ext cx="4271376" cy="3443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策略亮点：</a:t>
            </a:r>
            <a:endParaRPr lang="en-US" altLang="zh-CN" sz="32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前进转弯</a:t>
            </a: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记忆方向</a:t>
            </a: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27C5C7-39D4-012C-A234-ECB5E17AD64C}"/>
              </a:ext>
            </a:extLst>
          </p:cNvPr>
          <p:cNvSpPr txBox="1"/>
          <p:nvPr/>
        </p:nvSpPr>
        <p:spPr>
          <a:xfrm>
            <a:off x="7449703" y="2972807"/>
            <a:ext cx="4083485" cy="1209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转弯时增大两轮速度差，小车依旧  可以前进，使循迹更加丝滑</a:t>
            </a:r>
            <a:endParaRPr lang="en-US" altLang="zh-CN" sz="20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E8C17F-9461-C825-35E6-EBEE1B678B2E}"/>
              </a:ext>
            </a:extLst>
          </p:cNvPr>
          <p:cNvSpPr txBox="1"/>
          <p:nvPr/>
        </p:nvSpPr>
        <p:spPr>
          <a:xfrm>
            <a:off x="7449703" y="4627843"/>
            <a:ext cx="4083485" cy="870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记忆上一次冲出轨迹的偏差，使小车能够正确转回原来方向</a:t>
            </a: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b9c1947ece08322598d6bf66ec7b1a14">
            <a:hlinkClick r:id="" action="ppaction://media"/>
            <a:extLst>
              <a:ext uri="{FF2B5EF4-FFF2-40B4-BE49-F238E27FC236}">
                <a16:creationId xmlns:a16="http://schemas.microsoft.com/office/drawing/2014/main" id="{0661F94A-CA0A-3C76-F7AC-FD4430139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933" y="1619841"/>
            <a:ext cx="5608340" cy="3154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109D17-8A7C-EDC5-3333-D2EACD220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30" y="4432272"/>
            <a:ext cx="3235569" cy="24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CF904A-F76C-6BFF-404F-CA304A777D6E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C608681-1645-2D53-D8A7-E35A9351A6B4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智能避障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7A6B26-E50F-BEAE-FDD2-6B8E95F72904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02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E4A80C9-C51D-7436-E012-1307721ACE6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4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智能避障</a:t>
            </a:r>
          </a:p>
        </p:txBody>
      </p:sp>
      <p:pic>
        <p:nvPicPr>
          <p:cNvPr id="2" name="87f21ccbc2229e69b2f55be6f3aae618">
            <a:hlinkClick r:id="" action="ppaction://media"/>
            <a:extLst>
              <a:ext uri="{FF2B5EF4-FFF2-40B4-BE49-F238E27FC236}">
                <a16:creationId xmlns:a16="http://schemas.microsoft.com/office/drawing/2014/main" id="{4823492D-A6AA-D4F1-AE9B-F4EE18075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39214" y="1267543"/>
            <a:ext cx="4558567" cy="2564194"/>
          </a:xfrm>
          <a:prstGeom prst="rect">
            <a:avLst/>
          </a:prstGeom>
        </p:spPr>
      </p:pic>
      <p:pic>
        <p:nvPicPr>
          <p:cNvPr id="3" name="b43d5776000f79f80a08f2b5df7c99fc">
            <a:hlinkClick r:id="" action="ppaction://media"/>
            <a:extLst>
              <a:ext uri="{FF2B5EF4-FFF2-40B4-BE49-F238E27FC236}">
                <a16:creationId xmlns:a16="http://schemas.microsoft.com/office/drawing/2014/main" id="{124C42CB-DF31-8B72-01F2-2D874CA2DE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0647" y="3927315"/>
            <a:ext cx="4558567" cy="25641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392ECF-B40F-DA03-F175-76A39920BDE1}"/>
              </a:ext>
            </a:extLst>
          </p:cNvPr>
          <p:cNvSpPr txBox="1"/>
          <p:nvPr/>
        </p:nvSpPr>
        <p:spPr>
          <a:xfrm>
            <a:off x="2524430" y="1982177"/>
            <a:ext cx="4271376" cy="11349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躲避障碍</a:t>
            </a:r>
            <a:endParaRPr lang="en-US" altLang="zh-CN" sz="20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2CC242-90B5-1DC4-D23D-B0AF00386AAC}"/>
              </a:ext>
            </a:extLst>
          </p:cNvPr>
          <p:cNvSpPr txBox="1"/>
          <p:nvPr/>
        </p:nvSpPr>
        <p:spPr>
          <a:xfrm>
            <a:off x="7647862" y="4821362"/>
            <a:ext cx="4271376" cy="11349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处理卡死</a:t>
            </a:r>
            <a:endParaRPr lang="en-US" altLang="zh-CN" sz="28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7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ED8BA60-5FFF-DAD0-7A96-9620DCCF1577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1F9A506-201A-A369-47E7-A1D0CF8C4DCE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推球射门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FF7D94-AA88-1508-90E3-CF186C236DD7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 dirty="0">
                  <a:solidFill>
                    <a:schemeClr val="accent1"/>
                  </a:solidFill>
                </a:rPr>
                <a:t>03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1F7F11-B6EC-1529-CB58-D209B91BA9D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337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FF65F1-2FFF-E327-E839-F643927680C8}"/>
              </a:ext>
            </a:extLst>
          </p:cNvPr>
          <p:cNvSpPr txBox="1"/>
          <p:nvPr/>
        </p:nvSpPr>
        <p:spPr>
          <a:xfrm>
            <a:off x="881883" y="3121224"/>
            <a:ext cx="5000569" cy="67710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just"/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找门</a:t>
            </a:r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通过识别球门的坐标来调整位置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推球射门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B57267-FE68-5C76-4940-9E62DAAF60E3}"/>
              </a:ext>
            </a:extLst>
          </p:cNvPr>
          <p:cNvSpPr txBox="1"/>
          <p:nvPr/>
        </p:nvSpPr>
        <p:spPr>
          <a:xfrm>
            <a:off x="881882" y="1856445"/>
            <a:ext cx="5525897" cy="67710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just"/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找球</a:t>
            </a:r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通过识别球的坐标来调整位置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EDA14D-BA76-CE4A-161C-AC37D26E0EC0}"/>
              </a:ext>
            </a:extLst>
          </p:cNvPr>
          <p:cNvSpPr txBox="1"/>
          <p:nvPr/>
        </p:nvSpPr>
        <p:spPr>
          <a:xfrm>
            <a:off x="881883" y="4509113"/>
            <a:ext cx="9084309" cy="129266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just"/>
            <a:r>
              <a:rPr lang="zh-CN" altLang="en-US" sz="2400" b="1" kern="100" dirty="0">
                <a:latin typeface="+mj-ea"/>
                <a:ea typeface="+mj-ea"/>
                <a:cs typeface="Times New Roman" panose="02020603050405020304" pitchFamily="18" charset="0"/>
              </a:rPr>
              <a:t>射门</a:t>
            </a:r>
            <a:endParaRPr lang="en-US" altLang="zh-CN" sz="2400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）先找球同时保持一个合适的距离观察球和球门的相对位置</a:t>
            </a:r>
            <a:endParaRPr lang="en-US" altLang="zh-CN" sz="2000" kern="1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）在通过后轮绕球寻找球和门的相对位置</a:t>
            </a:r>
            <a:endParaRPr lang="en-US" altLang="zh-CN" sz="20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）在对正二者相对位置之后，直线行进把球推进球门</a:t>
            </a:r>
            <a:endParaRPr lang="zh-CN" altLang="en-US" sz="2000" kern="0" dirty="0"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2B6F84-CC52-E9CF-3AF4-7FE14A2E8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55" y="1360184"/>
            <a:ext cx="3718187" cy="3242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6BE15A-E3FA-A3A6-8342-6C47E45B47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/>
          <a:stretch/>
        </p:blipFill>
        <p:spPr>
          <a:xfrm>
            <a:off x="9362295" y="4784734"/>
            <a:ext cx="2140998" cy="16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5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推球射门</a:t>
            </a:r>
          </a:p>
        </p:txBody>
      </p:sp>
      <p:pic>
        <p:nvPicPr>
          <p:cNvPr id="7" name="94b5c814ca30741e676bf8005b614576">
            <a:hlinkClick r:id="" action="ppaction://media"/>
            <a:extLst>
              <a:ext uri="{FF2B5EF4-FFF2-40B4-BE49-F238E27FC236}">
                <a16:creationId xmlns:a16="http://schemas.microsoft.com/office/drawing/2014/main" id="{50971364-837F-CFBF-5F61-B82917F34D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658" y="1606767"/>
            <a:ext cx="9838683" cy="39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4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PLUS 主题">
  <a:themeElements>
    <a:clrScheme name="自定义 6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FC000"/>
      </a:accent1>
      <a:accent2>
        <a:srgbClr val="8E92A8"/>
      </a:accent2>
      <a:accent3>
        <a:srgbClr val="F97B20"/>
      </a:accent3>
      <a:accent4>
        <a:srgbClr val="FDB72E"/>
      </a:accent4>
      <a:accent5>
        <a:srgbClr val="836BFF"/>
      </a:accent5>
      <a:accent6>
        <a:srgbClr val="2CB3FF"/>
      </a:accent6>
      <a:hlink>
        <a:srgbClr val="0563C1"/>
      </a:hlink>
      <a:folHlink>
        <a:srgbClr val="954F71"/>
      </a:folHlink>
    </a:clrScheme>
    <a:fontScheme name="OfficePLUS标准字体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i="0" kern="100" spc="0" smtClean="0">
            <a:solidFill>
              <a:schemeClr val="tx1">
                <a:lumMod val="90000"/>
                <a:lumOff val="10000"/>
              </a:schemeClr>
            </a:solidFill>
            <a:effectLst/>
            <a:latin typeface="+mn-ea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7934b4b-eba6-486d-bfc1-4b8e3fe39092" xsi:nil="true"/>
    <_ip_UnifiedCompliancePolicyProperties xmlns="http://schemas.microsoft.com/sharepoint/v3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64C9EB-6DB3-4C82-9BD4-7AF6B95B41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97934b4b-eba6-486d-bfc1-4b8e3fe39092"/>
    <ds:schemaRef ds:uri="0a5c0dea-e5d7-4228-9256-3793bb42faa5"/>
  </ds:schemaRefs>
</ds:datastoreItem>
</file>

<file path=customXml/itemProps2.xml><?xml version="1.0" encoding="utf-8"?>
<ds:datastoreItem xmlns:ds="http://schemas.openxmlformats.org/officeDocument/2006/customXml" ds:itemID="{AF60AB1A-4232-4B58-B89B-329F7F332D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CD7B6B-1D56-4C9A-8A7E-CE5A8FB8A0D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 官方模板</Template>
  <TotalTime>8198</TotalTime>
  <Words>590</Words>
  <Application>Microsoft Office PowerPoint</Application>
  <PresentationFormat>宽屏</PresentationFormat>
  <Paragraphs>106</Paragraphs>
  <Slides>23</Slides>
  <Notes>7</Notes>
  <HiddenSlides>0</HiddenSlides>
  <MMClips>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Helvetica Neue</vt:lpstr>
      <vt:lpstr>华文中宋</vt:lpstr>
      <vt:lpstr>微软雅黑 Light</vt:lpstr>
      <vt:lpstr>Arial</vt:lpstr>
      <vt:lpstr>OfficePLUS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Lee shize</dc:creator>
  <cp:lastModifiedBy>霏 谢</cp:lastModifiedBy>
  <cp:revision>183</cp:revision>
  <dcterms:created xsi:type="dcterms:W3CDTF">2022-09-02T07:40:40Z</dcterms:created>
  <dcterms:modified xsi:type="dcterms:W3CDTF">2024-07-19T17:28:27Z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  <property fmtid="{D5CDD505-2E9C-101B-9397-08002B2CF9AE}" pid="3" name="MediaServiceImageTags">
    <vt:lpwstr/>
  </property>
</Properties>
</file>